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52"/>
  </p:notesMasterIdLst>
  <p:sldIdLst>
    <p:sldId id="256" r:id="rId2"/>
    <p:sldId id="395" r:id="rId3"/>
    <p:sldId id="405" r:id="rId4"/>
    <p:sldId id="429" r:id="rId5"/>
    <p:sldId id="406" r:id="rId6"/>
    <p:sldId id="407" r:id="rId7"/>
    <p:sldId id="408" r:id="rId8"/>
    <p:sldId id="409" r:id="rId9"/>
    <p:sldId id="410" r:id="rId10"/>
    <p:sldId id="411" r:id="rId11"/>
    <p:sldId id="412" r:id="rId12"/>
    <p:sldId id="413" r:id="rId13"/>
    <p:sldId id="414" r:id="rId14"/>
    <p:sldId id="415" r:id="rId15"/>
    <p:sldId id="416" r:id="rId16"/>
    <p:sldId id="371" r:id="rId17"/>
    <p:sldId id="391" r:id="rId18"/>
    <p:sldId id="398" r:id="rId19"/>
    <p:sldId id="365" r:id="rId20"/>
    <p:sldId id="393" r:id="rId21"/>
    <p:sldId id="394" r:id="rId22"/>
    <p:sldId id="396" r:id="rId23"/>
    <p:sldId id="392" r:id="rId24"/>
    <p:sldId id="417" r:id="rId25"/>
    <p:sldId id="418" r:id="rId26"/>
    <p:sldId id="419" r:id="rId27"/>
    <p:sldId id="420" r:id="rId28"/>
    <p:sldId id="323" r:id="rId29"/>
    <p:sldId id="379" r:id="rId30"/>
    <p:sldId id="383" r:id="rId31"/>
    <p:sldId id="380" r:id="rId32"/>
    <p:sldId id="324" r:id="rId33"/>
    <p:sldId id="381" r:id="rId34"/>
    <p:sldId id="325" r:id="rId35"/>
    <p:sldId id="399" r:id="rId36"/>
    <p:sldId id="386" r:id="rId37"/>
    <p:sldId id="388" r:id="rId38"/>
    <p:sldId id="389" r:id="rId39"/>
    <p:sldId id="349" r:id="rId40"/>
    <p:sldId id="428" r:id="rId41"/>
    <p:sldId id="401" r:id="rId42"/>
    <p:sldId id="387" r:id="rId43"/>
    <p:sldId id="403" r:id="rId44"/>
    <p:sldId id="422" r:id="rId45"/>
    <p:sldId id="423" r:id="rId46"/>
    <p:sldId id="424" r:id="rId47"/>
    <p:sldId id="425" r:id="rId48"/>
    <p:sldId id="426" r:id="rId49"/>
    <p:sldId id="427" r:id="rId50"/>
    <p:sldId id="402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5050"/>
    <a:srgbClr val="70C1B3"/>
    <a:srgbClr val="F25F5C"/>
    <a:srgbClr val="0052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43" autoAdjust="0"/>
    <p:restoredTop sz="98224" autoAdjust="0"/>
  </p:normalViewPr>
  <p:slideViewPr>
    <p:cSldViewPr>
      <p:cViewPr>
        <p:scale>
          <a:sx n="75" d="100"/>
          <a:sy n="75" d="100"/>
        </p:scale>
        <p:origin x="-2850" y="-9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3676DA-FECB-4DD1-9A43-F2520057478F}" type="doc">
      <dgm:prSet loTypeId="urn:microsoft.com/office/officeart/2011/layout/CircleProcess" loCatId="process" qsTypeId="urn:microsoft.com/office/officeart/2005/8/quickstyle/simple1" qsCatId="simple" csTypeId="urn:microsoft.com/office/officeart/2005/8/colors/colorful1" csCatId="colorful" phldr="1"/>
      <dgm:spPr/>
    </dgm:pt>
    <dgm:pt modelId="{CE1011D3-970A-4C34-9ABD-77343F1D25EC}">
      <dgm:prSet phldrT="[Text]"/>
      <dgm:spPr/>
      <dgm:t>
        <a:bodyPr/>
        <a:lstStyle/>
        <a:p>
          <a:r>
            <a:rPr lang="en-US" dirty="0" smtClean="0"/>
            <a:t>Research</a:t>
          </a:r>
        </a:p>
        <a:p>
          <a:r>
            <a:rPr lang="en-US" dirty="0" smtClean="0"/>
            <a:t>Feasibility</a:t>
          </a:r>
        </a:p>
        <a:p>
          <a:r>
            <a:rPr lang="en-US" dirty="0" smtClean="0"/>
            <a:t>Fundraising</a:t>
          </a:r>
          <a:endParaRPr lang="en-US" dirty="0"/>
        </a:p>
      </dgm:t>
    </dgm:pt>
    <dgm:pt modelId="{A1BB349F-67EA-4E7B-A980-D2573A98D962}" type="parTrans" cxnId="{9E38B2BE-F8BB-4E6B-917C-5755083B8D8D}">
      <dgm:prSet/>
      <dgm:spPr/>
      <dgm:t>
        <a:bodyPr/>
        <a:lstStyle/>
        <a:p>
          <a:endParaRPr lang="en-US"/>
        </a:p>
      </dgm:t>
    </dgm:pt>
    <dgm:pt modelId="{96E5EE43-425A-4938-BFF9-B68D9C68AB4E}" type="sibTrans" cxnId="{9E38B2BE-F8BB-4E6B-917C-5755083B8D8D}">
      <dgm:prSet/>
      <dgm:spPr/>
      <dgm:t>
        <a:bodyPr/>
        <a:lstStyle/>
        <a:p>
          <a:endParaRPr lang="en-US"/>
        </a:p>
      </dgm:t>
    </dgm:pt>
    <dgm:pt modelId="{B271AFE6-90AE-4929-8372-366BC8BCE92E}">
      <dgm:prSet phldrT="[Text]"/>
      <dgm:spPr/>
      <dgm:t>
        <a:bodyPr/>
        <a:lstStyle/>
        <a:p>
          <a:r>
            <a:rPr lang="en-US" dirty="0" smtClean="0"/>
            <a:t>RFP</a:t>
          </a:r>
          <a:endParaRPr lang="en-US" dirty="0"/>
        </a:p>
      </dgm:t>
    </dgm:pt>
    <dgm:pt modelId="{C546AD19-453F-4C56-95B1-70F6B4073B71}" type="parTrans" cxnId="{E9AB736D-ED9C-4338-BFE8-60DA0E66E268}">
      <dgm:prSet/>
      <dgm:spPr/>
      <dgm:t>
        <a:bodyPr/>
        <a:lstStyle/>
        <a:p>
          <a:endParaRPr lang="en-US"/>
        </a:p>
      </dgm:t>
    </dgm:pt>
    <dgm:pt modelId="{4D632C99-61EC-407F-BFC4-89FC1BC7CF44}" type="sibTrans" cxnId="{E9AB736D-ED9C-4338-BFE8-60DA0E66E268}">
      <dgm:prSet/>
      <dgm:spPr/>
      <dgm:t>
        <a:bodyPr/>
        <a:lstStyle/>
        <a:p>
          <a:endParaRPr lang="en-US"/>
        </a:p>
      </dgm:t>
    </dgm:pt>
    <dgm:pt modelId="{07BB0634-A8F7-4B41-B532-7000EC7C9C8E}">
      <dgm:prSet phldrT="[Text]"/>
      <dgm:spPr/>
      <dgm:t>
        <a:bodyPr/>
        <a:lstStyle/>
        <a:p>
          <a:r>
            <a:rPr lang="en-US" dirty="0" smtClean="0"/>
            <a:t>Contract</a:t>
          </a:r>
          <a:endParaRPr lang="en-US" dirty="0"/>
        </a:p>
      </dgm:t>
    </dgm:pt>
    <dgm:pt modelId="{DE019812-B2E6-4954-80E3-2CC6D963A08F}" type="parTrans" cxnId="{08D61CA6-C679-43F0-89B1-D2585F2AB798}">
      <dgm:prSet/>
      <dgm:spPr/>
      <dgm:t>
        <a:bodyPr/>
        <a:lstStyle/>
        <a:p>
          <a:endParaRPr lang="en-US"/>
        </a:p>
      </dgm:t>
    </dgm:pt>
    <dgm:pt modelId="{781E5527-3279-435B-A988-B75E9A9C17C5}" type="sibTrans" cxnId="{08D61CA6-C679-43F0-89B1-D2585F2AB798}">
      <dgm:prSet/>
      <dgm:spPr/>
      <dgm:t>
        <a:bodyPr/>
        <a:lstStyle/>
        <a:p>
          <a:endParaRPr lang="en-US"/>
        </a:p>
      </dgm:t>
    </dgm:pt>
    <dgm:pt modelId="{85587096-A618-48EC-94C2-430E831F33A2}">
      <dgm:prSet phldrT="[Text]"/>
      <dgm:spPr/>
      <dgm:t>
        <a:bodyPr/>
        <a:lstStyle/>
        <a:p>
          <a:r>
            <a:rPr lang="en-US" dirty="0" smtClean="0"/>
            <a:t>Launch</a:t>
          </a:r>
          <a:endParaRPr lang="en-US" dirty="0"/>
        </a:p>
      </dgm:t>
    </dgm:pt>
    <dgm:pt modelId="{6EFFE989-0D2D-49AB-925C-B0D48B9EBC0D}" type="parTrans" cxnId="{B6018580-1248-47E6-B974-28D5FF998D95}">
      <dgm:prSet/>
      <dgm:spPr/>
      <dgm:t>
        <a:bodyPr/>
        <a:lstStyle/>
        <a:p>
          <a:endParaRPr lang="en-US"/>
        </a:p>
      </dgm:t>
    </dgm:pt>
    <dgm:pt modelId="{23D6C3C9-1E77-4A91-B45F-6F90FFF4ACFA}" type="sibTrans" cxnId="{B6018580-1248-47E6-B974-28D5FF998D95}">
      <dgm:prSet/>
      <dgm:spPr/>
      <dgm:t>
        <a:bodyPr/>
        <a:lstStyle/>
        <a:p>
          <a:endParaRPr lang="en-US"/>
        </a:p>
      </dgm:t>
    </dgm:pt>
    <dgm:pt modelId="{E085886F-0CB9-4718-8F00-733C929017D5}">
      <dgm:prSet phldrT="[Text]"/>
      <dgm:spPr/>
      <dgm:t>
        <a:bodyPr/>
        <a:lstStyle/>
        <a:p>
          <a:r>
            <a:rPr lang="en-US" dirty="0" smtClean="0"/>
            <a:t>12+months</a:t>
          </a:r>
          <a:endParaRPr lang="en-US" dirty="0"/>
        </a:p>
      </dgm:t>
    </dgm:pt>
    <dgm:pt modelId="{1359363A-CD8C-428D-A1BE-034CA2670B95}" type="parTrans" cxnId="{5EB23B6D-1517-47B8-9E58-334314028431}">
      <dgm:prSet/>
      <dgm:spPr/>
      <dgm:t>
        <a:bodyPr/>
        <a:lstStyle/>
        <a:p>
          <a:endParaRPr lang="en-US"/>
        </a:p>
      </dgm:t>
    </dgm:pt>
    <dgm:pt modelId="{AEBB73EC-231E-4ED4-9ECE-C29A06D17DF2}" type="sibTrans" cxnId="{5EB23B6D-1517-47B8-9E58-334314028431}">
      <dgm:prSet/>
      <dgm:spPr/>
      <dgm:t>
        <a:bodyPr/>
        <a:lstStyle/>
        <a:p>
          <a:endParaRPr lang="en-US"/>
        </a:p>
      </dgm:t>
    </dgm:pt>
    <dgm:pt modelId="{1C61DA51-EEA6-4163-A1EB-73F2D08A57B9}">
      <dgm:prSet phldrT="[Text]"/>
      <dgm:spPr/>
      <dgm:t>
        <a:bodyPr/>
        <a:lstStyle/>
        <a:p>
          <a:r>
            <a:rPr lang="en-US" dirty="0" smtClean="0"/>
            <a:t>4-8 months</a:t>
          </a:r>
          <a:endParaRPr lang="en-US" dirty="0"/>
        </a:p>
      </dgm:t>
    </dgm:pt>
    <dgm:pt modelId="{7AC6DB3B-A200-4DD6-8E49-CFF819851072}" type="parTrans" cxnId="{9FFB8763-4F2B-4DCA-863A-3B4D4309B5D1}">
      <dgm:prSet/>
      <dgm:spPr/>
      <dgm:t>
        <a:bodyPr/>
        <a:lstStyle/>
        <a:p>
          <a:endParaRPr lang="en-US"/>
        </a:p>
      </dgm:t>
    </dgm:pt>
    <dgm:pt modelId="{D5FB2BEA-FD0A-4073-A022-5FBD4BB6A002}" type="sibTrans" cxnId="{9FFB8763-4F2B-4DCA-863A-3B4D4309B5D1}">
      <dgm:prSet/>
      <dgm:spPr/>
      <dgm:t>
        <a:bodyPr/>
        <a:lstStyle/>
        <a:p>
          <a:endParaRPr lang="en-US"/>
        </a:p>
      </dgm:t>
    </dgm:pt>
    <dgm:pt modelId="{94922DD7-4C3E-4DE4-8F37-2AA1D75CB1B6}">
      <dgm:prSet phldrT="[Text]"/>
      <dgm:spPr/>
      <dgm:t>
        <a:bodyPr/>
        <a:lstStyle/>
        <a:p>
          <a:r>
            <a:rPr lang="en-US" dirty="0" smtClean="0"/>
            <a:t>4-8 months</a:t>
          </a:r>
          <a:endParaRPr lang="en-US" dirty="0"/>
        </a:p>
      </dgm:t>
    </dgm:pt>
    <dgm:pt modelId="{107BF6AD-8BA4-4DCB-89AD-B50CC9B9DEAE}" type="parTrans" cxnId="{4B42C5B9-6F5D-47BC-AF2E-6EBA84BD7C74}">
      <dgm:prSet/>
      <dgm:spPr/>
      <dgm:t>
        <a:bodyPr/>
        <a:lstStyle/>
        <a:p>
          <a:endParaRPr lang="en-US"/>
        </a:p>
      </dgm:t>
    </dgm:pt>
    <dgm:pt modelId="{32524F92-8D98-4C42-BE5E-83ACAF44EEAC}" type="sibTrans" cxnId="{4B42C5B9-6F5D-47BC-AF2E-6EBA84BD7C74}">
      <dgm:prSet/>
      <dgm:spPr/>
      <dgm:t>
        <a:bodyPr/>
        <a:lstStyle/>
        <a:p>
          <a:endParaRPr lang="en-US"/>
        </a:p>
      </dgm:t>
    </dgm:pt>
    <dgm:pt modelId="{2DF78386-ED05-49D1-B7B3-45B5BBFF6F42}">
      <dgm:prSet phldrT="[Text]"/>
      <dgm:spPr/>
      <dgm:t>
        <a:bodyPr/>
        <a:lstStyle/>
        <a:p>
          <a:r>
            <a:rPr lang="en-US" dirty="0" smtClean="0"/>
            <a:t>4 months</a:t>
          </a:r>
          <a:endParaRPr lang="en-US" dirty="0"/>
        </a:p>
      </dgm:t>
    </dgm:pt>
    <dgm:pt modelId="{0EDDB9A7-110C-4DA8-A7A3-42E439A68A2F}" type="parTrans" cxnId="{EFFE998B-8C6A-479B-B803-47DACFE83437}">
      <dgm:prSet/>
      <dgm:spPr/>
      <dgm:t>
        <a:bodyPr/>
        <a:lstStyle/>
        <a:p>
          <a:endParaRPr lang="en-US"/>
        </a:p>
      </dgm:t>
    </dgm:pt>
    <dgm:pt modelId="{72FE8AAF-A5FF-4DC5-AB57-D6F7868C4AFC}" type="sibTrans" cxnId="{EFFE998B-8C6A-479B-B803-47DACFE83437}">
      <dgm:prSet/>
      <dgm:spPr/>
      <dgm:t>
        <a:bodyPr/>
        <a:lstStyle/>
        <a:p>
          <a:endParaRPr lang="en-US"/>
        </a:p>
      </dgm:t>
    </dgm:pt>
    <dgm:pt modelId="{69244A0A-542A-43B2-B256-6B7C9EE4945E}">
      <dgm:prSet phldrT="[Text]"/>
      <dgm:spPr/>
      <dgm:t>
        <a:bodyPr/>
        <a:lstStyle/>
        <a:p>
          <a:r>
            <a:rPr lang="en-US" dirty="0" smtClean="0"/>
            <a:t>System Design</a:t>
          </a:r>
          <a:endParaRPr lang="en-US" dirty="0"/>
        </a:p>
      </dgm:t>
    </dgm:pt>
    <dgm:pt modelId="{8BA690BB-3E4B-42A5-9C5B-93A7AE6DD82F}" type="parTrans" cxnId="{CB2DBEE1-2F20-4EB0-9F2F-2E2161D6EC85}">
      <dgm:prSet/>
      <dgm:spPr/>
      <dgm:t>
        <a:bodyPr/>
        <a:lstStyle/>
        <a:p>
          <a:endParaRPr lang="en-US"/>
        </a:p>
      </dgm:t>
    </dgm:pt>
    <dgm:pt modelId="{CDBF819B-5B1B-4A33-9E3C-ABD27F683646}" type="sibTrans" cxnId="{CB2DBEE1-2F20-4EB0-9F2F-2E2161D6EC85}">
      <dgm:prSet/>
      <dgm:spPr/>
      <dgm:t>
        <a:bodyPr/>
        <a:lstStyle/>
        <a:p>
          <a:endParaRPr lang="en-US"/>
        </a:p>
      </dgm:t>
    </dgm:pt>
    <dgm:pt modelId="{C971F6A0-E069-4194-A3F1-EB7803D772B2}" type="pres">
      <dgm:prSet presAssocID="{A33676DA-FECB-4DD1-9A43-F2520057478F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FA234B46-BAB7-48C9-88ED-38788842AB28}" type="pres">
      <dgm:prSet presAssocID="{85587096-A618-48EC-94C2-430E831F33A2}" presName="Accent5" presStyleCnt="0"/>
      <dgm:spPr/>
    </dgm:pt>
    <dgm:pt modelId="{7A475B6A-9F7E-4FF2-8E65-66EB23525B52}" type="pres">
      <dgm:prSet presAssocID="{85587096-A618-48EC-94C2-430E831F33A2}" presName="Accent" presStyleLbl="node1" presStyleIdx="0" presStyleCnt="5"/>
      <dgm:spPr/>
    </dgm:pt>
    <dgm:pt modelId="{E1D34ED6-2BF0-4593-84EA-EFAECC4CE253}" type="pres">
      <dgm:prSet presAssocID="{85587096-A618-48EC-94C2-430E831F33A2}" presName="ParentBackground5" presStyleCnt="0"/>
      <dgm:spPr/>
    </dgm:pt>
    <dgm:pt modelId="{CC4D8822-6CE7-4445-BE91-6265A4C93AB8}" type="pres">
      <dgm:prSet presAssocID="{85587096-A618-48EC-94C2-430E831F33A2}" presName="ParentBackground" presStyleLbl="fgAcc1" presStyleIdx="0" presStyleCnt="5"/>
      <dgm:spPr/>
      <dgm:t>
        <a:bodyPr/>
        <a:lstStyle/>
        <a:p>
          <a:endParaRPr lang="en-US"/>
        </a:p>
      </dgm:t>
    </dgm:pt>
    <dgm:pt modelId="{B7FC3260-F1F8-4FB1-B705-30A4806853C8}" type="pres">
      <dgm:prSet presAssocID="{85587096-A618-48EC-94C2-430E831F33A2}" presName="Parent5" presStyleLbl="revTx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1B25EA-5132-4C73-BC13-0E4C17F00916}" type="pres">
      <dgm:prSet presAssocID="{69244A0A-542A-43B2-B256-6B7C9EE4945E}" presName="Accent4" presStyleCnt="0"/>
      <dgm:spPr/>
    </dgm:pt>
    <dgm:pt modelId="{F7DB0724-6B4F-4BC9-B054-2E39C062C771}" type="pres">
      <dgm:prSet presAssocID="{69244A0A-542A-43B2-B256-6B7C9EE4945E}" presName="Accent" presStyleLbl="node1" presStyleIdx="1" presStyleCnt="5"/>
      <dgm:spPr/>
    </dgm:pt>
    <dgm:pt modelId="{82806C00-674F-4E8D-8371-A8D1009EB4C3}" type="pres">
      <dgm:prSet presAssocID="{69244A0A-542A-43B2-B256-6B7C9EE4945E}" presName="ParentBackground4" presStyleCnt="0"/>
      <dgm:spPr/>
    </dgm:pt>
    <dgm:pt modelId="{AC16BFBD-E216-4344-A13E-3AED204BB46C}" type="pres">
      <dgm:prSet presAssocID="{69244A0A-542A-43B2-B256-6B7C9EE4945E}" presName="ParentBackground" presStyleLbl="fgAcc1" presStyleIdx="1" presStyleCnt="5"/>
      <dgm:spPr/>
      <dgm:t>
        <a:bodyPr/>
        <a:lstStyle/>
        <a:p>
          <a:endParaRPr lang="en-US"/>
        </a:p>
      </dgm:t>
    </dgm:pt>
    <dgm:pt modelId="{EB7AF0B0-6524-470F-968B-81BF24F9AD8B}" type="pres">
      <dgm:prSet presAssocID="{69244A0A-542A-43B2-B256-6B7C9EE4945E}" presName="Child4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B3D97F-1B5F-4ABB-B893-2F276C86530F}" type="pres">
      <dgm:prSet presAssocID="{69244A0A-542A-43B2-B256-6B7C9EE4945E}" presName="Parent4" presStyleLbl="revTx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DFBA5E-1C74-44D2-A0CD-96AE32FA16BA}" type="pres">
      <dgm:prSet presAssocID="{07BB0634-A8F7-4B41-B532-7000EC7C9C8E}" presName="Accent3" presStyleCnt="0"/>
      <dgm:spPr/>
    </dgm:pt>
    <dgm:pt modelId="{0556C886-A68C-4E91-8656-F395B317F682}" type="pres">
      <dgm:prSet presAssocID="{07BB0634-A8F7-4B41-B532-7000EC7C9C8E}" presName="Accent" presStyleLbl="node1" presStyleIdx="2" presStyleCnt="5"/>
      <dgm:spPr/>
    </dgm:pt>
    <dgm:pt modelId="{080A3FB5-0426-49B4-87C8-4AEFF263860C}" type="pres">
      <dgm:prSet presAssocID="{07BB0634-A8F7-4B41-B532-7000EC7C9C8E}" presName="ParentBackground3" presStyleCnt="0"/>
      <dgm:spPr/>
    </dgm:pt>
    <dgm:pt modelId="{0565F6C8-44FA-48CF-BFF9-5CE2D306CDF4}" type="pres">
      <dgm:prSet presAssocID="{07BB0634-A8F7-4B41-B532-7000EC7C9C8E}" presName="ParentBackground" presStyleLbl="fgAcc1" presStyleIdx="2" presStyleCnt="5"/>
      <dgm:spPr/>
      <dgm:t>
        <a:bodyPr/>
        <a:lstStyle/>
        <a:p>
          <a:endParaRPr lang="en-US"/>
        </a:p>
      </dgm:t>
    </dgm:pt>
    <dgm:pt modelId="{A240ECE4-CD6C-4582-BBD0-347F68B4787C}" type="pres">
      <dgm:prSet presAssocID="{07BB0634-A8F7-4B41-B532-7000EC7C9C8E}" presName="Child3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CEAF5E-B133-43AB-9B66-5D3B610DC408}" type="pres">
      <dgm:prSet presAssocID="{07BB0634-A8F7-4B41-B532-7000EC7C9C8E}" presName="Parent3" presStyleLbl="revTx" presStyleIdx="1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27CC01-32F1-41CB-B449-3A0290DA1B36}" type="pres">
      <dgm:prSet presAssocID="{B271AFE6-90AE-4929-8372-366BC8BCE92E}" presName="Accent2" presStyleCnt="0"/>
      <dgm:spPr/>
    </dgm:pt>
    <dgm:pt modelId="{07D17C07-3065-43C0-BF0D-8D8B28627D53}" type="pres">
      <dgm:prSet presAssocID="{B271AFE6-90AE-4929-8372-366BC8BCE92E}" presName="Accent" presStyleLbl="node1" presStyleIdx="3" presStyleCnt="5"/>
      <dgm:spPr/>
    </dgm:pt>
    <dgm:pt modelId="{E8C44AE8-84E1-41C6-B3D3-20732E5C7F69}" type="pres">
      <dgm:prSet presAssocID="{B271AFE6-90AE-4929-8372-366BC8BCE92E}" presName="ParentBackground2" presStyleCnt="0"/>
      <dgm:spPr/>
    </dgm:pt>
    <dgm:pt modelId="{5922F237-12C1-412C-A632-F5B8A45C362E}" type="pres">
      <dgm:prSet presAssocID="{B271AFE6-90AE-4929-8372-366BC8BCE92E}" presName="ParentBackground" presStyleLbl="fgAcc1" presStyleIdx="3" presStyleCnt="5"/>
      <dgm:spPr/>
      <dgm:t>
        <a:bodyPr/>
        <a:lstStyle/>
        <a:p>
          <a:endParaRPr lang="en-US"/>
        </a:p>
      </dgm:t>
    </dgm:pt>
    <dgm:pt modelId="{943E6D42-0086-404F-8660-E4E3E62CD1ED}" type="pres">
      <dgm:prSet presAssocID="{B271AFE6-90AE-4929-8372-366BC8BCE92E}" presName="Child2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B33BF4-25BC-4A86-B6E7-745116469E49}" type="pres">
      <dgm:prSet presAssocID="{B271AFE6-90AE-4929-8372-366BC8BCE92E}" presName="Parent2" presStyleLbl="revTx" presStyleIdx="2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ECA253-B437-4A60-80AC-58169914BFA6}" type="pres">
      <dgm:prSet presAssocID="{CE1011D3-970A-4C34-9ABD-77343F1D25EC}" presName="Accent1" presStyleCnt="0"/>
      <dgm:spPr/>
    </dgm:pt>
    <dgm:pt modelId="{265C32BE-331A-43E6-A521-1C6EC13A0471}" type="pres">
      <dgm:prSet presAssocID="{CE1011D3-970A-4C34-9ABD-77343F1D25EC}" presName="Accent" presStyleLbl="node1" presStyleIdx="4" presStyleCnt="5"/>
      <dgm:spPr/>
    </dgm:pt>
    <dgm:pt modelId="{D6233CF3-EBE9-4E23-BE34-428E77BBADF5}" type="pres">
      <dgm:prSet presAssocID="{CE1011D3-970A-4C34-9ABD-77343F1D25EC}" presName="ParentBackground1" presStyleCnt="0"/>
      <dgm:spPr/>
    </dgm:pt>
    <dgm:pt modelId="{BB4AC726-8926-441C-9D6A-1799530CE1C0}" type="pres">
      <dgm:prSet presAssocID="{CE1011D3-970A-4C34-9ABD-77343F1D25EC}" presName="ParentBackground" presStyleLbl="fgAcc1" presStyleIdx="4" presStyleCnt="5"/>
      <dgm:spPr/>
      <dgm:t>
        <a:bodyPr/>
        <a:lstStyle/>
        <a:p>
          <a:endParaRPr lang="en-US"/>
        </a:p>
      </dgm:t>
    </dgm:pt>
    <dgm:pt modelId="{F9B0F0B2-BFBA-4362-BAC5-D626D0B53E16}" type="pres">
      <dgm:prSet presAssocID="{CE1011D3-970A-4C34-9ABD-77343F1D25EC}" presName="Child1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CB0715-2A0A-47E6-B378-8EB3CC9F0E5C}" type="pres">
      <dgm:prSet presAssocID="{CE1011D3-970A-4C34-9ABD-77343F1D25EC}" presName="Parent1" presStyleLbl="revTx" presStyleIdx="3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2C4220C-6DCD-4591-9AE9-1C1337B4DDBF}" type="presOf" srcId="{85587096-A618-48EC-94C2-430E831F33A2}" destId="{CC4D8822-6CE7-4445-BE91-6265A4C93AB8}" srcOrd="0" destOrd="0" presId="urn:microsoft.com/office/officeart/2011/layout/CircleProcess"/>
    <dgm:cxn modelId="{B6018580-1248-47E6-B974-28D5FF998D95}" srcId="{A33676DA-FECB-4DD1-9A43-F2520057478F}" destId="{85587096-A618-48EC-94C2-430E831F33A2}" srcOrd="4" destOrd="0" parTransId="{6EFFE989-0D2D-49AB-925C-B0D48B9EBC0D}" sibTransId="{23D6C3C9-1E77-4A91-B45F-6F90FFF4ACFA}"/>
    <dgm:cxn modelId="{6C2D0898-326C-431D-B1CA-387D3DC34FF2}" type="presOf" srcId="{CE1011D3-970A-4C34-9ABD-77343F1D25EC}" destId="{BB4AC726-8926-441C-9D6A-1799530CE1C0}" srcOrd="0" destOrd="0" presId="urn:microsoft.com/office/officeart/2011/layout/CircleProcess"/>
    <dgm:cxn modelId="{18F5811D-24AA-41EF-B974-E97C4E861588}" type="presOf" srcId="{69244A0A-542A-43B2-B256-6B7C9EE4945E}" destId="{AC16BFBD-E216-4344-A13E-3AED204BB46C}" srcOrd="0" destOrd="0" presId="urn:microsoft.com/office/officeart/2011/layout/CircleProcess"/>
    <dgm:cxn modelId="{C7625441-190B-4FCD-BE8D-92CF36F231B9}" type="presOf" srcId="{07BB0634-A8F7-4B41-B532-7000EC7C9C8E}" destId="{0565F6C8-44FA-48CF-BFF9-5CE2D306CDF4}" srcOrd="0" destOrd="0" presId="urn:microsoft.com/office/officeart/2011/layout/CircleProcess"/>
    <dgm:cxn modelId="{5EB23B6D-1517-47B8-9E58-334314028431}" srcId="{CE1011D3-970A-4C34-9ABD-77343F1D25EC}" destId="{E085886F-0CB9-4718-8F00-733C929017D5}" srcOrd="0" destOrd="0" parTransId="{1359363A-CD8C-428D-A1BE-034CA2670B95}" sibTransId="{AEBB73EC-231E-4ED4-9ECE-C29A06D17DF2}"/>
    <dgm:cxn modelId="{B6E89966-B151-4B4C-B367-63E6DC35B451}" type="presOf" srcId="{07BB0634-A8F7-4B41-B532-7000EC7C9C8E}" destId="{88CEAF5E-B133-43AB-9B66-5D3B610DC408}" srcOrd="1" destOrd="0" presId="urn:microsoft.com/office/officeart/2011/layout/CircleProcess"/>
    <dgm:cxn modelId="{EFFE998B-8C6A-479B-B803-47DACFE83437}" srcId="{69244A0A-542A-43B2-B256-6B7C9EE4945E}" destId="{2DF78386-ED05-49D1-B7B3-45B5BBFF6F42}" srcOrd="0" destOrd="0" parTransId="{0EDDB9A7-110C-4DA8-A7A3-42E439A68A2F}" sibTransId="{72FE8AAF-A5FF-4DC5-AB57-D6F7868C4AFC}"/>
    <dgm:cxn modelId="{64CF564D-9B61-4C52-AD2D-077E1FA4E5F0}" type="presOf" srcId="{A33676DA-FECB-4DD1-9A43-F2520057478F}" destId="{C971F6A0-E069-4194-A3F1-EB7803D772B2}" srcOrd="0" destOrd="0" presId="urn:microsoft.com/office/officeart/2011/layout/CircleProcess"/>
    <dgm:cxn modelId="{4DB3F6E2-8E42-4A1A-AB1E-795E348D4400}" type="presOf" srcId="{94922DD7-4C3E-4DE4-8F37-2AA1D75CB1B6}" destId="{A240ECE4-CD6C-4582-BBD0-347F68B4787C}" srcOrd="0" destOrd="0" presId="urn:microsoft.com/office/officeart/2011/layout/CircleProcess"/>
    <dgm:cxn modelId="{9FFB8763-4F2B-4DCA-863A-3B4D4309B5D1}" srcId="{B271AFE6-90AE-4929-8372-366BC8BCE92E}" destId="{1C61DA51-EEA6-4163-A1EB-73F2D08A57B9}" srcOrd="0" destOrd="0" parTransId="{7AC6DB3B-A200-4DD6-8E49-CFF819851072}" sibTransId="{D5FB2BEA-FD0A-4073-A022-5FBD4BB6A002}"/>
    <dgm:cxn modelId="{446D580F-46E8-45A0-BF67-877BA92071D3}" type="presOf" srcId="{69244A0A-542A-43B2-B256-6B7C9EE4945E}" destId="{6BB3D97F-1B5F-4ABB-B893-2F276C86530F}" srcOrd="1" destOrd="0" presId="urn:microsoft.com/office/officeart/2011/layout/CircleProcess"/>
    <dgm:cxn modelId="{9B8ADA12-E5AD-419F-9BF7-746ED989CAC2}" type="presOf" srcId="{B271AFE6-90AE-4929-8372-366BC8BCE92E}" destId="{61B33BF4-25BC-4A86-B6E7-745116469E49}" srcOrd="1" destOrd="0" presId="urn:microsoft.com/office/officeart/2011/layout/CircleProcess"/>
    <dgm:cxn modelId="{2F362F2B-5DFA-43ED-8306-33637DF3E3D3}" type="presOf" srcId="{2DF78386-ED05-49D1-B7B3-45B5BBFF6F42}" destId="{EB7AF0B0-6524-470F-968B-81BF24F9AD8B}" srcOrd="0" destOrd="0" presId="urn:microsoft.com/office/officeart/2011/layout/CircleProcess"/>
    <dgm:cxn modelId="{E9AB736D-ED9C-4338-BFE8-60DA0E66E268}" srcId="{A33676DA-FECB-4DD1-9A43-F2520057478F}" destId="{B271AFE6-90AE-4929-8372-366BC8BCE92E}" srcOrd="1" destOrd="0" parTransId="{C546AD19-453F-4C56-95B1-70F6B4073B71}" sibTransId="{4D632C99-61EC-407F-BFC4-89FC1BC7CF44}"/>
    <dgm:cxn modelId="{FD087089-5957-46A1-8FB7-E99C9B9C6796}" type="presOf" srcId="{1C61DA51-EEA6-4163-A1EB-73F2D08A57B9}" destId="{943E6D42-0086-404F-8660-E4E3E62CD1ED}" srcOrd="0" destOrd="0" presId="urn:microsoft.com/office/officeart/2011/layout/CircleProcess"/>
    <dgm:cxn modelId="{FC274686-376D-4A7C-AD3F-707963E2F083}" type="presOf" srcId="{E085886F-0CB9-4718-8F00-733C929017D5}" destId="{F9B0F0B2-BFBA-4362-BAC5-D626D0B53E16}" srcOrd="0" destOrd="0" presId="urn:microsoft.com/office/officeart/2011/layout/CircleProcess"/>
    <dgm:cxn modelId="{08D61CA6-C679-43F0-89B1-D2585F2AB798}" srcId="{A33676DA-FECB-4DD1-9A43-F2520057478F}" destId="{07BB0634-A8F7-4B41-B532-7000EC7C9C8E}" srcOrd="2" destOrd="0" parTransId="{DE019812-B2E6-4954-80E3-2CC6D963A08F}" sibTransId="{781E5527-3279-435B-A988-B75E9A9C17C5}"/>
    <dgm:cxn modelId="{2C8149A4-EE57-41EF-BC35-C977537834F6}" type="presOf" srcId="{B271AFE6-90AE-4929-8372-366BC8BCE92E}" destId="{5922F237-12C1-412C-A632-F5B8A45C362E}" srcOrd="0" destOrd="0" presId="urn:microsoft.com/office/officeart/2011/layout/CircleProcess"/>
    <dgm:cxn modelId="{9E38B2BE-F8BB-4E6B-917C-5755083B8D8D}" srcId="{A33676DA-FECB-4DD1-9A43-F2520057478F}" destId="{CE1011D3-970A-4C34-9ABD-77343F1D25EC}" srcOrd="0" destOrd="0" parTransId="{A1BB349F-67EA-4E7B-A980-D2573A98D962}" sibTransId="{96E5EE43-425A-4938-BFF9-B68D9C68AB4E}"/>
    <dgm:cxn modelId="{510F9585-3EB9-4F54-9D4C-180DB89A5BCA}" type="presOf" srcId="{CE1011D3-970A-4C34-9ABD-77343F1D25EC}" destId="{EECB0715-2A0A-47E6-B378-8EB3CC9F0E5C}" srcOrd="1" destOrd="0" presId="urn:microsoft.com/office/officeart/2011/layout/CircleProcess"/>
    <dgm:cxn modelId="{E80BAA90-80BF-4ECD-B8DB-CD6852EA1EF5}" type="presOf" srcId="{85587096-A618-48EC-94C2-430E831F33A2}" destId="{B7FC3260-F1F8-4FB1-B705-30A4806853C8}" srcOrd="1" destOrd="0" presId="urn:microsoft.com/office/officeart/2011/layout/CircleProcess"/>
    <dgm:cxn modelId="{CB2DBEE1-2F20-4EB0-9F2F-2E2161D6EC85}" srcId="{A33676DA-FECB-4DD1-9A43-F2520057478F}" destId="{69244A0A-542A-43B2-B256-6B7C9EE4945E}" srcOrd="3" destOrd="0" parTransId="{8BA690BB-3E4B-42A5-9C5B-93A7AE6DD82F}" sibTransId="{CDBF819B-5B1B-4A33-9E3C-ABD27F683646}"/>
    <dgm:cxn modelId="{4B42C5B9-6F5D-47BC-AF2E-6EBA84BD7C74}" srcId="{07BB0634-A8F7-4B41-B532-7000EC7C9C8E}" destId="{94922DD7-4C3E-4DE4-8F37-2AA1D75CB1B6}" srcOrd="0" destOrd="0" parTransId="{107BF6AD-8BA4-4DCB-89AD-B50CC9B9DEAE}" sibTransId="{32524F92-8D98-4C42-BE5E-83ACAF44EEAC}"/>
    <dgm:cxn modelId="{2E599B14-5EF4-4D63-A58A-FDAB757A132A}" type="presParOf" srcId="{C971F6A0-E069-4194-A3F1-EB7803D772B2}" destId="{FA234B46-BAB7-48C9-88ED-38788842AB28}" srcOrd="0" destOrd="0" presId="urn:microsoft.com/office/officeart/2011/layout/CircleProcess"/>
    <dgm:cxn modelId="{FB18551F-C10E-4535-917D-EB1F575247BE}" type="presParOf" srcId="{FA234B46-BAB7-48C9-88ED-38788842AB28}" destId="{7A475B6A-9F7E-4FF2-8E65-66EB23525B52}" srcOrd="0" destOrd="0" presId="urn:microsoft.com/office/officeart/2011/layout/CircleProcess"/>
    <dgm:cxn modelId="{1D9C093B-0D0F-4DCE-AADF-333874EBF218}" type="presParOf" srcId="{C971F6A0-E069-4194-A3F1-EB7803D772B2}" destId="{E1D34ED6-2BF0-4593-84EA-EFAECC4CE253}" srcOrd="1" destOrd="0" presId="urn:microsoft.com/office/officeart/2011/layout/CircleProcess"/>
    <dgm:cxn modelId="{AA7EEDC6-540F-4EA5-B3DF-BF35C7E7D65C}" type="presParOf" srcId="{E1D34ED6-2BF0-4593-84EA-EFAECC4CE253}" destId="{CC4D8822-6CE7-4445-BE91-6265A4C93AB8}" srcOrd="0" destOrd="0" presId="urn:microsoft.com/office/officeart/2011/layout/CircleProcess"/>
    <dgm:cxn modelId="{06171CFE-3DA5-4D74-B174-7B4BC735BBDA}" type="presParOf" srcId="{C971F6A0-E069-4194-A3F1-EB7803D772B2}" destId="{B7FC3260-F1F8-4FB1-B705-30A4806853C8}" srcOrd="2" destOrd="0" presId="urn:microsoft.com/office/officeart/2011/layout/CircleProcess"/>
    <dgm:cxn modelId="{F3BA096D-6E61-42AC-A0D0-F4F50AE0C743}" type="presParOf" srcId="{C971F6A0-E069-4194-A3F1-EB7803D772B2}" destId="{551B25EA-5132-4C73-BC13-0E4C17F00916}" srcOrd="3" destOrd="0" presId="urn:microsoft.com/office/officeart/2011/layout/CircleProcess"/>
    <dgm:cxn modelId="{3EA5A26E-F4A9-476C-97A4-86BA519522A8}" type="presParOf" srcId="{551B25EA-5132-4C73-BC13-0E4C17F00916}" destId="{F7DB0724-6B4F-4BC9-B054-2E39C062C771}" srcOrd="0" destOrd="0" presId="urn:microsoft.com/office/officeart/2011/layout/CircleProcess"/>
    <dgm:cxn modelId="{2812786F-24B0-4E2A-8556-4299AA0F10D4}" type="presParOf" srcId="{C971F6A0-E069-4194-A3F1-EB7803D772B2}" destId="{82806C00-674F-4E8D-8371-A8D1009EB4C3}" srcOrd="4" destOrd="0" presId="urn:microsoft.com/office/officeart/2011/layout/CircleProcess"/>
    <dgm:cxn modelId="{07AB78F8-1184-4AB2-8E97-6E240070520D}" type="presParOf" srcId="{82806C00-674F-4E8D-8371-A8D1009EB4C3}" destId="{AC16BFBD-E216-4344-A13E-3AED204BB46C}" srcOrd="0" destOrd="0" presId="urn:microsoft.com/office/officeart/2011/layout/CircleProcess"/>
    <dgm:cxn modelId="{28314EC1-B566-4EB1-8245-3ABD1F791CC9}" type="presParOf" srcId="{C971F6A0-E069-4194-A3F1-EB7803D772B2}" destId="{EB7AF0B0-6524-470F-968B-81BF24F9AD8B}" srcOrd="5" destOrd="0" presId="urn:microsoft.com/office/officeart/2011/layout/CircleProcess"/>
    <dgm:cxn modelId="{0A123ACF-247B-4E77-82FC-8F7EDAD340CB}" type="presParOf" srcId="{C971F6A0-E069-4194-A3F1-EB7803D772B2}" destId="{6BB3D97F-1B5F-4ABB-B893-2F276C86530F}" srcOrd="6" destOrd="0" presId="urn:microsoft.com/office/officeart/2011/layout/CircleProcess"/>
    <dgm:cxn modelId="{A57B9458-2CE7-4E78-90F7-F77141D77DBB}" type="presParOf" srcId="{C971F6A0-E069-4194-A3F1-EB7803D772B2}" destId="{4BDFBA5E-1C74-44D2-A0CD-96AE32FA16BA}" srcOrd="7" destOrd="0" presId="urn:microsoft.com/office/officeart/2011/layout/CircleProcess"/>
    <dgm:cxn modelId="{74F8EEAA-5020-456E-BC90-874549F9E4B2}" type="presParOf" srcId="{4BDFBA5E-1C74-44D2-A0CD-96AE32FA16BA}" destId="{0556C886-A68C-4E91-8656-F395B317F682}" srcOrd="0" destOrd="0" presId="urn:microsoft.com/office/officeart/2011/layout/CircleProcess"/>
    <dgm:cxn modelId="{580C44DB-E4AC-4934-B8F1-531E25F73C0F}" type="presParOf" srcId="{C971F6A0-E069-4194-A3F1-EB7803D772B2}" destId="{080A3FB5-0426-49B4-87C8-4AEFF263860C}" srcOrd="8" destOrd="0" presId="urn:microsoft.com/office/officeart/2011/layout/CircleProcess"/>
    <dgm:cxn modelId="{3F12B1C5-A579-457A-AC54-F79BE77043F9}" type="presParOf" srcId="{080A3FB5-0426-49B4-87C8-4AEFF263860C}" destId="{0565F6C8-44FA-48CF-BFF9-5CE2D306CDF4}" srcOrd="0" destOrd="0" presId="urn:microsoft.com/office/officeart/2011/layout/CircleProcess"/>
    <dgm:cxn modelId="{1BDFE327-C208-4A0D-BDD9-3697C39176AC}" type="presParOf" srcId="{C971F6A0-E069-4194-A3F1-EB7803D772B2}" destId="{A240ECE4-CD6C-4582-BBD0-347F68B4787C}" srcOrd="9" destOrd="0" presId="urn:microsoft.com/office/officeart/2011/layout/CircleProcess"/>
    <dgm:cxn modelId="{09B4543C-F1E7-4F00-8EF7-8D9BA440099A}" type="presParOf" srcId="{C971F6A0-E069-4194-A3F1-EB7803D772B2}" destId="{88CEAF5E-B133-43AB-9B66-5D3B610DC408}" srcOrd="10" destOrd="0" presId="urn:microsoft.com/office/officeart/2011/layout/CircleProcess"/>
    <dgm:cxn modelId="{5661697D-AAE9-4BB7-88F2-9EDFD658E9FB}" type="presParOf" srcId="{C971F6A0-E069-4194-A3F1-EB7803D772B2}" destId="{BC27CC01-32F1-41CB-B449-3A0290DA1B36}" srcOrd="11" destOrd="0" presId="urn:microsoft.com/office/officeart/2011/layout/CircleProcess"/>
    <dgm:cxn modelId="{9CEF67D9-12B1-4CAC-8526-7494F237366E}" type="presParOf" srcId="{BC27CC01-32F1-41CB-B449-3A0290DA1B36}" destId="{07D17C07-3065-43C0-BF0D-8D8B28627D53}" srcOrd="0" destOrd="0" presId="urn:microsoft.com/office/officeart/2011/layout/CircleProcess"/>
    <dgm:cxn modelId="{B1C20AD2-4DD6-4ED0-AECE-1D815CFB2484}" type="presParOf" srcId="{C971F6A0-E069-4194-A3F1-EB7803D772B2}" destId="{E8C44AE8-84E1-41C6-B3D3-20732E5C7F69}" srcOrd="12" destOrd="0" presId="urn:microsoft.com/office/officeart/2011/layout/CircleProcess"/>
    <dgm:cxn modelId="{792DC204-F064-40C8-B15C-3C6D3E8A8863}" type="presParOf" srcId="{E8C44AE8-84E1-41C6-B3D3-20732E5C7F69}" destId="{5922F237-12C1-412C-A632-F5B8A45C362E}" srcOrd="0" destOrd="0" presId="urn:microsoft.com/office/officeart/2011/layout/CircleProcess"/>
    <dgm:cxn modelId="{6427FCBF-7E81-4227-B48C-10B3D23A712D}" type="presParOf" srcId="{C971F6A0-E069-4194-A3F1-EB7803D772B2}" destId="{943E6D42-0086-404F-8660-E4E3E62CD1ED}" srcOrd="13" destOrd="0" presId="urn:microsoft.com/office/officeart/2011/layout/CircleProcess"/>
    <dgm:cxn modelId="{63A5297D-00A9-4502-8BB9-7B2047FE6111}" type="presParOf" srcId="{C971F6A0-E069-4194-A3F1-EB7803D772B2}" destId="{61B33BF4-25BC-4A86-B6E7-745116469E49}" srcOrd="14" destOrd="0" presId="urn:microsoft.com/office/officeart/2011/layout/CircleProcess"/>
    <dgm:cxn modelId="{DE6A9E1F-D6C0-45AA-B2F5-6014331DE8D3}" type="presParOf" srcId="{C971F6A0-E069-4194-A3F1-EB7803D772B2}" destId="{9AECA253-B437-4A60-80AC-58169914BFA6}" srcOrd="15" destOrd="0" presId="urn:microsoft.com/office/officeart/2011/layout/CircleProcess"/>
    <dgm:cxn modelId="{B9795354-2639-4228-9215-CAFADC61AC55}" type="presParOf" srcId="{9AECA253-B437-4A60-80AC-58169914BFA6}" destId="{265C32BE-331A-43E6-A521-1C6EC13A0471}" srcOrd="0" destOrd="0" presId="urn:microsoft.com/office/officeart/2011/layout/CircleProcess"/>
    <dgm:cxn modelId="{63E9539E-E8E0-46A8-8AD2-C4CCCABBD397}" type="presParOf" srcId="{C971F6A0-E069-4194-A3F1-EB7803D772B2}" destId="{D6233CF3-EBE9-4E23-BE34-428E77BBADF5}" srcOrd="16" destOrd="0" presId="urn:microsoft.com/office/officeart/2011/layout/CircleProcess"/>
    <dgm:cxn modelId="{D7902D59-046D-46E1-B5E8-34EFA0A2BD8F}" type="presParOf" srcId="{D6233CF3-EBE9-4E23-BE34-428E77BBADF5}" destId="{BB4AC726-8926-441C-9D6A-1799530CE1C0}" srcOrd="0" destOrd="0" presId="urn:microsoft.com/office/officeart/2011/layout/CircleProcess"/>
    <dgm:cxn modelId="{F7B190BF-F0D6-4061-B1BD-638E0B01120D}" type="presParOf" srcId="{C971F6A0-E069-4194-A3F1-EB7803D772B2}" destId="{F9B0F0B2-BFBA-4362-BAC5-D626D0B53E16}" srcOrd="17" destOrd="0" presId="urn:microsoft.com/office/officeart/2011/layout/CircleProcess"/>
    <dgm:cxn modelId="{69219478-DEC9-4505-BC57-8D9B4BCD7990}" type="presParOf" srcId="{C971F6A0-E069-4194-A3F1-EB7803D772B2}" destId="{EECB0715-2A0A-47E6-B378-8EB3CC9F0E5C}" srcOrd="18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33676DA-FECB-4DD1-9A43-F2520057478F}" type="doc">
      <dgm:prSet loTypeId="urn:microsoft.com/office/officeart/2011/layout/CircleProcess" loCatId="process" qsTypeId="urn:microsoft.com/office/officeart/2005/8/quickstyle/simple1" qsCatId="simple" csTypeId="urn:microsoft.com/office/officeart/2005/8/colors/colorful1" csCatId="colorful" phldr="1"/>
      <dgm:spPr/>
    </dgm:pt>
    <dgm:pt modelId="{CE1011D3-970A-4C34-9ABD-77343F1D25EC}">
      <dgm:prSet phldrT="[Text]"/>
      <dgm:spPr/>
      <dgm:t>
        <a:bodyPr/>
        <a:lstStyle/>
        <a:p>
          <a:r>
            <a:rPr lang="en-US" dirty="0" smtClean="0"/>
            <a:t>Functional Analysis</a:t>
          </a:r>
          <a:endParaRPr lang="en-US" dirty="0"/>
        </a:p>
      </dgm:t>
    </dgm:pt>
    <dgm:pt modelId="{A1BB349F-67EA-4E7B-A980-D2573A98D962}" type="parTrans" cxnId="{9E38B2BE-F8BB-4E6B-917C-5755083B8D8D}">
      <dgm:prSet/>
      <dgm:spPr/>
      <dgm:t>
        <a:bodyPr/>
        <a:lstStyle/>
        <a:p>
          <a:endParaRPr lang="en-US"/>
        </a:p>
      </dgm:t>
    </dgm:pt>
    <dgm:pt modelId="{96E5EE43-425A-4938-BFF9-B68D9C68AB4E}" type="sibTrans" cxnId="{9E38B2BE-F8BB-4E6B-917C-5755083B8D8D}">
      <dgm:prSet/>
      <dgm:spPr/>
      <dgm:t>
        <a:bodyPr/>
        <a:lstStyle/>
        <a:p>
          <a:endParaRPr lang="en-US"/>
        </a:p>
      </dgm:t>
    </dgm:pt>
    <dgm:pt modelId="{B271AFE6-90AE-4929-8372-366BC8BCE92E}">
      <dgm:prSet phldrT="[Text]"/>
      <dgm:spPr/>
      <dgm:t>
        <a:bodyPr/>
        <a:lstStyle/>
        <a:p>
          <a:r>
            <a:rPr lang="en-US" dirty="0" smtClean="0"/>
            <a:t>System Design</a:t>
          </a:r>
          <a:endParaRPr lang="en-US" dirty="0"/>
        </a:p>
      </dgm:t>
    </dgm:pt>
    <dgm:pt modelId="{C546AD19-453F-4C56-95B1-70F6B4073B71}" type="parTrans" cxnId="{E9AB736D-ED9C-4338-BFE8-60DA0E66E268}">
      <dgm:prSet/>
      <dgm:spPr/>
      <dgm:t>
        <a:bodyPr/>
        <a:lstStyle/>
        <a:p>
          <a:endParaRPr lang="en-US"/>
        </a:p>
      </dgm:t>
    </dgm:pt>
    <dgm:pt modelId="{4D632C99-61EC-407F-BFC4-89FC1BC7CF44}" type="sibTrans" cxnId="{E9AB736D-ED9C-4338-BFE8-60DA0E66E268}">
      <dgm:prSet/>
      <dgm:spPr/>
      <dgm:t>
        <a:bodyPr/>
        <a:lstStyle/>
        <a:p>
          <a:endParaRPr lang="en-US"/>
        </a:p>
      </dgm:t>
    </dgm:pt>
    <dgm:pt modelId="{07BB0634-A8F7-4B41-B532-7000EC7C9C8E}">
      <dgm:prSet phldrT="[Text]"/>
      <dgm:spPr/>
      <dgm:t>
        <a:bodyPr/>
        <a:lstStyle/>
        <a:p>
          <a:r>
            <a:rPr lang="en-US" dirty="0" smtClean="0"/>
            <a:t>Non Exclusive Contract</a:t>
          </a:r>
          <a:endParaRPr lang="en-US" dirty="0"/>
        </a:p>
      </dgm:t>
    </dgm:pt>
    <dgm:pt modelId="{DE019812-B2E6-4954-80E3-2CC6D963A08F}" type="parTrans" cxnId="{08D61CA6-C679-43F0-89B1-D2585F2AB798}">
      <dgm:prSet/>
      <dgm:spPr/>
      <dgm:t>
        <a:bodyPr/>
        <a:lstStyle/>
        <a:p>
          <a:endParaRPr lang="en-US"/>
        </a:p>
      </dgm:t>
    </dgm:pt>
    <dgm:pt modelId="{781E5527-3279-435B-A988-B75E9A9C17C5}" type="sibTrans" cxnId="{08D61CA6-C679-43F0-89B1-D2585F2AB798}">
      <dgm:prSet/>
      <dgm:spPr/>
      <dgm:t>
        <a:bodyPr/>
        <a:lstStyle/>
        <a:p>
          <a:endParaRPr lang="en-US"/>
        </a:p>
      </dgm:t>
    </dgm:pt>
    <dgm:pt modelId="{85587096-A618-48EC-94C2-430E831F33A2}">
      <dgm:prSet phldrT="[Text]"/>
      <dgm:spPr/>
      <dgm:t>
        <a:bodyPr/>
        <a:lstStyle/>
        <a:p>
          <a:r>
            <a:rPr lang="en-US" dirty="0" smtClean="0"/>
            <a:t>Launch</a:t>
          </a:r>
          <a:endParaRPr lang="en-US" dirty="0"/>
        </a:p>
      </dgm:t>
    </dgm:pt>
    <dgm:pt modelId="{6EFFE989-0D2D-49AB-925C-B0D48B9EBC0D}" type="parTrans" cxnId="{B6018580-1248-47E6-B974-28D5FF998D95}">
      <dgm:prSet/>
      <dgm:spPr/>
      <dgm:t>
        <a:bodyPr/>
        <a:lstStyle/>
        <a:p>
          <a:endParaRPr lang="en-US"/>
        </a:p>
      </dgm:t>
    </dgm:pt>
    <dgm:pt modelId="{23D6C3C9-1E77-4A91-B45F-6F90FFF4ACFA}" type="sibTrans" cxnId="{B6018580-1248-47E6-B974-28D5FF998D95}">
      <dgm:prSet/>
      <dgm:spPr/>
      <dgm:t>
        <a:bodyPr/>
        <a:lstStyle/>
        <a:p>
          <a:endParaRPr lang="en-US"/>
        </a:p>
      </dgm:t>
    </dgm:pt>
    <dgm:pt modelId="{E085886F-0CB9-4718-8F00-733C929017D5}">
      <dgm:prSet phldrT="[Text]"/>
      <dgm:spPr/>
      <dgm:t>
        <a:bodyPr/>
        <a:lstStyle/>
        <a:p>
          <a:r>
            <a:rPr lang="en-US" dirty="0" smtClean="0"/>
            <a:t>12+months</a:t>
          </a:r>
          <a:endParaRPr lang="en-US" dirty="0"/>
        </a:p>
      </dgm:t>
    </dgm:pt>
    <dgm:pt modelId="{1359363A-CD8C-428D-A1BE-034CA2670B95}" type="parTrans" cxnId="{5EB23B6D-1517-47B8-9E58-334314028431}">
      <dgm:prSet/>
      <dgm:spPr/>
      <dgm:t>
        <a:bodyPr/>
        <a:lstStyle/>
        <a:p>
          <a:endParaRPr lang="en-US"/>
        </a:p>
      </dgm:t>
    </dgm:pt>
    <dgm:pt modelId="{AEBB73EC-231E-4ED4-9ECE-C29A06D17DF2}" type="sibTrans" cxnId="{5EB23B6D-1517-47B8-9E58-334314028431}">
      <dgm:prSet/>
      <dgm:spPr/>
      <dgm:t>
        <a:bodyPr/>
        <a:lstStyle/>
        <a:p>
          <a:endParaRPr lang="en-US"/>
        </a:p>
      </dgm:t>
    </dgm:pt>
    <dgm:pt modelId="{1C61DA51-EEA6-4163-A1EB-73F2D08A57B9}">
      <dgm:prSet phldrT="[Text]"/>
      <dgm:spPr/>
      <dgm:t>
        <a:bodyPr/>
        <a:lstStyle/>
        <a:p>
          <a:r>
            <a:rPr lang="en-US" dirty="0" smtClean="0"/>
            <a:t>4-8 months</a:t>
          </a:r>
          <a:endParaRPr lang="en-US" dirty="0"/>
        </a:p>
      </dgm:t>
    </dgm:pt>
    <dgm:pt modelId="{7AC6DB3B-A200-4DD6-8E49-CFF819851072}" type="parTrans" cxnId="{9FFB8763-4F2B-4DCA-863A-3B4D4309B5D1}">
      <dgm:prSet/>
      <dgm:spPr/>
      <dgm:t>
        <a:bodyPr/>
        <a:lstStyle/>
        <a:p>
          <a:endParaRPr lang="en-US"/>
        </a:p>
      </dgm:t>
    </dgm:pt>
    <dgm:pt modelId="{D5FB2BEA-FD0A-4073-A022-5FBD4BB6A002}" type="sibTrans" cxnId="{9FFB8763-4F2B-4DCA-863A-3B4D4309B5D1}">
      <dgm:prSet/>
      <dgm:spPr/>
      <dgm:t>
        <a:bodyPr/>
        <a:lstStyle/>
        <a:p>
          <a:endParaRPr lang="en-US"/>
        </a:p>
      </dgm:t>
    </dgm:pt>
    <dgm:pt modelId="{94922DD7-4C3E-4DE4-8F37-2AA1D75CB1B6}">
      <dgm:prSet phldrT="[Text]"/>
      <dgm:spPr/>
      <dgm:t>
        <a:bodyPr/>
        <a:lstStyle/>
        <a:p>
          <a:r>
            <a:rPr lang="en-US" dirty="0" smtClean="0"/>
            <a:t>4-8 months</a:t>
          </a:r>
          <a:endParaRPr lang="en-US" dirty="0"/>
        </a:p>
      </dgm:t>
    </dgm:pt>
    <dgm:pt modelId="{107BF6AD-8BA4-4DCB-89AD-B50CC9B9DEAE}" type="parTrans" cxnId="{4B42C5B9-6F5D-47BC-AF2E-6EBA84BD7C74}">
      <dgm:prSet/>
      <dgm:spPr/>
      <dgm:t>
        <a:bodyPr/>
        <a:lstStyle/>
        <a:p>
          <a:endParaRPr lang="en-US"/>
        </a:p>
      </dgm:t>
    </dgm:pt>
    <dgm:pt modelId="{32524F92-8D98-4C42-BE5E-83ACAF44EEAC}" type="sibTrans" cxnId="{4B42C5B9-6F5D-47BC-AF2E-6EBA84BD7C74}">
      <dgm:prSet/>
      <dgm:spPr/>
      <dgm:t>
        <a:bodyPr/>
        <a:lstStyle/>
        <a:p>
          <a:endParaRPr lang="en-US"/>
        </a:p>
      </dgm:t>
    </dgm:pt>
    <dgm:pt modelId="{2DF78386-ED05-49D1-B7B3-45B5BBFF6F42}">
      <dgm:prSet phldrT="[Text]"/>
      <dgm:spPr/>
      <dgm:t>
        <a:bodyPr/>
        <a:lstStyle/>
        <a:p>
          <a:r>
            <a:rPr lang="en-US" dirty="0" smtClean="0"/>
            <a:t>2 months</a:t>
          </a:r>
          <a:endParaRPr lang="en-US" dirty="0"/>
        </a:p>
      </dgm:t>
    </dgm:pt>
    <dgm:pt modelId="{0EDDB9A7-110C-4DA8-A7A3-42E439A68A2F}" type="parTrans" cxnId="{EFFE998B-8C6A-479B-B803-47DACFE83437}">
      <dgm:prSet/>
      <dgm:spPr/>
      <dgm:t>
        <a:bodyPr/>
        <a:lstStyle/>
        <a:p>
          <a:endParaRPr lang="en-US"/>
        </a:p>
      </dgm:t>
    </dgm:pt>
    <dgm:pt modelId="{72FE8AAF-A5FF-4DC5-AB57-D6F7868C4AFC}" type="sibTrans" cxnId="{EFFE998B-8C6A-479B-B803-47DACFE83437}">
      <dgm:prSet/>
      <dgm:spPr/>
      <dgm:t>
        <a:bodyPr/>
        <a:lstStyle/>
        <a:p>
          <a:endParaRPr lang="en-US"/>
        </a:p>
      </dgm:t>
    </dgm:pt>
    <dgm:pt modelId="{69244A0A-542A-43B2-B256-6B7C9EE4945E}">
      <dgm:prSet phldrT="[Text]"/>
      <dgm:spPr/>
      <dgm:t>
        <a:bodyPr/>
        <a:lstStyle/>
        <a:p>
          <a:r>
            <a:rPr lang="en-US" dirty="0" smtClean="0"/>
            <a:t>Design Tweaks</a:t>
          </a:r>
          <a:endParaRPr lang="en-US" dirty="0"/>
        </a:p>
      </dgm:t>
    </dgm:pt>
    <dgm:pt modelId="{8BA690BB-3E4B-42A5-9C5B-93A7AE6DD82F}" type="parTrans" cxnId="{CB2DBEE1-2F20-4EB0-9F2F-2E2161D6EC85}">
      <dgm:prSet/>
      <dgm:spPr/>
      <dgm:t>
        <a:bodyPr/>
        <a:lstStyle/>
        <a:p>
          <a:endParaRPr lang="en-US"/>
        </a:p>
      </dgm:t>
    </dgm:pt>
    <dgm:pt modelId="{CDBF819B-5B1B-4A33-9E3C-ABD27F683646}" type="sibTrans" cxnId="{CB2DBEE1-2F20-4EB0-9F2F-2E2161D6EC85}">
      <dgm:prSet/>
      <dgm:spPr/>
      <dgm:t>
        <a:bodyPr/>
        <a:lstStyle/>
        <a:p>
          <a:endParaRPr lang="en-US"/>
        </a:p>
      </dgm:t>
    </dgm:pt>
    <dgm:pt modelId="{C971F6A0-E069-4194-A3F1-EB7803D772B2}" type="pres">
      <dgm:prSet presAssocID="{A33676DA-FECB-4DD1-9A43-F2520057478F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FA234B46-BAB7-48C9-88ED-38788842AB28}" type="pres">
      <dgm:prSet presAssocID="{85587096-A618-48EC-94C2-430E831F33A2}" presName="Accent5" presStyleCnt="0"/>
      <dgm:spPr/>
    </dgm:pt>
    <dgm:pt modelId="{7A475B6A-9F7E-4FF2-8E65-66EB23525B52}" type="pres">
      <dgm:prSet presAssocID="{85587096-A618-48EC-94C2-430E831F33A2}" presName="Accent" presStyleLbl="node1" presStyleIdx="0" presStyleCnt="5"/>
      <dgm:spPr/>
    </dgm:pt>
    <dgm:pt modelId="{E1D34ED6-2BF0-4593-84EA-EFAECC4CE253}" type="pres">
      <dgm:prSet presAssocID="{85587096-A618-48EC-94C2-430E831F33A2}" presName="ParentBackground5" presStyleCnt="0"/>
      <dgm:spPr/>
    </dgm:pt>
    <dgm:pt modelId="{CC4D8822-6CE7-4445-BE91-6265A4C93AB8}" type="pres">
      <dgm:prSet presAssocID="{85587096-A618-48EC-94C2-430E831F33A2}" presName="ParentBackground" presStyleLbl="fgAcc1" presStyleIdx="0" presStyleCnt="5"/>
      <dgm:spPr/>
      <dgm:t>
        <a:bodyPr/>
        <a:lstStyle/>
        <a:p>
          <a:endParaRPr lang="en-US"/>
        </a:p>
      </dgm:t>
    </dgm:pt>
    <dgm:pt modelId="{B7FC3260-F1F8-4FB1-B705-30A4806853C8}" type="pres">
      <dgm:prSet presAssocID="{85587096-A618-48EC-94C2-430E831F33A2}" presName="Parent5" presStyleLbl="revTx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1B25EA-5132-4C73-BC13-0E4C17F00916}" type="pres">
      <dgm:prSet presAssocID="{69244A0A-542A-43B2-B256-6B7C9EE4945E}" presName="Accent4" presStyleCnt="0"/>
      <dgm:spPr/>
    </dgm:pt>
    <dgm:pt modelId="{F7DB0724-6B4F-4BC9-B054-2E39C062C771}" type="pres">
      <dgm:prSet presAssocID="{69244A0A-542A-43B2-B256-6B7C9EE4945E}" presName="Accent" presStyleLbl="node1" presStyleIdx="1" presStyleCnt="5"/>
      <dgm:spPr/>
    </dgm:pt>
    <dgm:pt modelId="{82806C00-674F-4E8D-8371-A8D1009EB4C3}" type="pres">
      <dgm:prSet presAssocID="{69244A0A-542A-43B2-B256-6B7C9EE4945E}" presName="ParentBackground4" presStyleCnt="0"/>
      <dgm:spPr/>
    </dgm:pt>
    <dgm:pt modelId="{AC16BFBD-E216-4344-A13E-3AED204BB46C}" type="pres">
      <dgm:prSet presAssocID="{69244A0A-542A-43B2-B256-6B7C9EE4945E}" presName="ParentBackground" presStyleLbl="fgAcc1" presStyleIdx="1" presStyleCnt="5"/>
      <dgm:spPr/>
      <dgm:t>
        <a:bodyPr/>
        <a:lstStyle/>
        <a:p>
          <a:endParaRPr lang="en-US"/>
        </a:p>
      </dgm:t>
    </dgm:pt>
    <dgm:pt modelId="{EB7AF0B0-6524-470F-968B-81BF24F9AD8B}" type="pres">
      <dgm:prSet presAssocID="{69244A0A-542A-43B2-B256-6B7C9EE4945E}" presName="Child4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B3D97F-1B5F-4ABB-B893-2F276C86530F}" type="pres">
      <dgm:prSet presAssocID="{69244A0A-542A-43B2-B256-6B7C9EE4945E}" presName="Parent4" presStyleLbl="revTx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DFBA5E-1C74-44D2-A0CD-96AE32FA16BA}" type="pres">
      <dgm:prSet presAssocID="{07BB0634-A8F7-4B41-B532-7000EC7C9C8E}" presName="Accent3" presStyleCnt="0"/>
      <dgm:spPr/>
    </dgm:pt>
    <dgm:pt modelId="{0556C886-A68C-4E91-8656-F395B317F682}" type="pres">
      <dgm:prSet presAssocID="{07BB0634-A8F7-4B41-B532-7000EC7C9C8E}" presName="Accent" presStyleLbl="node1" presStyleIdx="2" presStyleCnt="5"/>
      <dgm:spPr/>
    </dgm:pt>
    <dgm:pt modelId="{080A3FB5-0426-49B4-87C8-4AEFF263860C}" type="pres">
      <dgm:prSet presAssocID="{07BB0634-A8F7-4B41-B532-7000EC7C9C8E}" presName="ParentBackground3" presStyleCnt="0"/>
      <dgm:spPr/>
    </dgm:pt>
    <dgm:pt modelId="{0565F6C8-44FA-48CF-BFF9-5CE2D306CDF4}" type="pres">
      <dgm:prSet presAssocID="{07BB0634-A8F7-4B41-B532-7000EC7C9C8E}" presName="ParentBackground" presStyleLbl="fgAcc1" presStyleIdx="2" presStyleCnt="5"/>
      <dgm:spPr/>
      <dgm:t>
        <a:bodyPr/>
        <a:lstStyle/>
        <a:p>
          <a:endParaRPr lang="en-US"/>
        </a:p>
      </dgm:t>
    </dgm:pt>
    <dgm:pt modelId="{A240ECE4-CD6C-4582-BBD0-347F68B4787C}" type="pres">
      <dgm:prSet presAssocID="{07BB0634-A8F7-4B41-B532-7000EC7C9C8E}" presName="Child3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CEAF5E-B133-43AB-9B66-5D3B610DC408}" type="pres">
      <dgm:prSet presAssocID="{07BB0634-A8F7-4B41-B532-7000EC7C9C8E}" presName="Parent3" presStyleLbl="revTx" presStyleIdx="1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27CC01-32F1-41CB-B449-3A0290DA1B36}" type="pres">
      <dgm:prSet presAssocID="{B271AFE6-90AE-4929-8372-366BC8BCE92E}" presName="Accent2" presStyleCnt="0"/>
      <dgm:spPr/>
    </dgm:pt>
    <dgm:pt modelId="{07D17C07-3065-43C0-BF0D-8D8B28627D53}" type="pres">
      <dgm:prSet presAssocID="{B271AFE6-90AE-4929-8372-366BC8BCE92E}" presName="Accent" presStyleLbl="node1" presStyleIdx="3" presStyleCnt="5"/>
      <dgm:spPr/>
    </dgm:pt>
    <dgm:pt modelId="{E8C44AE8-84E1-41C6-B3D3-20732E5C7F69}" type="pres">
      <dgm:prSet presAssocID="{B271AFE6-90AE-4929-8372-366BC8BCE92E}" presName="ParentBackground2" presStyleCnt="0"/>
      <dgm:spPr/>
    </dgm:pt>
    <dgm:pt modelId="{5922F237-12C1-412C-A632-F5B8A45C362E}" type="pres">
      <dgm:prSet presAssocID="{B271AFE6-90AE-4929-8372-366BC8BCE92E}" presName="ParentBackground" presStyleLbl="fgAcc1" presStyleIdx="3" presStyleCnt="5"/>
      <dgm:spPr/>
      <dgm:t>
        <a:bodyPr/>
        <a:lstStyle/>
        <a:p>
          <a:endParaRPr lang="en-US"/>
        </a:p>
      </dgm:t>
    </dgm:pt>
    <dgm:pt modelId="{943E6D42-0086-404F-8660-E4E3E62CD1ED}" type="pres">
      <dgm:prSet presAssocID="{B271AFE6-90AE-4929-8372-366BC8BCE92E}" presName="Child2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B33BF4-25BC-4A86-B6E7-745116469E49}" type="pres">
      <dgm:prSet presAssocID="{B271AFE6-90AE-4929-8372-366BC8BCE92E}" presName="Parent2" presStyleLbl="revTx" presStyleIdx="2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ECA253-B437-4A60-80AC-58169914BFA6}" type="pres">
      <dgm:prSet presAssocID="{CE1011D3-970A-4C34-9ABD-77343F1D25EC}" presName="Accent1" presStyleCnt="0"/>
      <dgm:spPr/>
    </dgm:pt>
    <dgm:pt modelId="{265C32BE-331A-43E6-A521-1C6EC13A0471}" type="pres">
      <dgm:prSet presAssocID="{CE1011D3-970A-4C34-9ABD-77343F1D25EC}" presName="Accent" presStyleLbl="node1" presStyleIdx="4" presStyleCnt="5"/>
      <dgm:spPr/>
    </dgm:pt>
    <dgm:pt modelId="{D6233CF3-EBE9-4E23-BE34-428E77BBADF5}" type="pres">
      <dgm:prSet presAssocID="{CE1011D3-970A-4C34-9ABD-77343F1D25EC}" presName="ParentBackground1" presStyleCnt="0"/>
      <dgm:spPr/>
    </dgm:pt>
    <dgm:pt modelId="{BB4AC726-8926-441C-9D6A-1799530CE1C0}" type="pres">
      <dgm:prSet presAssocID="{CE1011D3-970A-4C34-9ABD-77343F1D25EC}" presName="ParentBackground" presStyleLbl="fgAcc1" presStyleIdx="4" presStyleCnt="5"/>
      <dgm:spPr/>
      <dgm:t>
        <a:bodyPr/>
        <a:lstStyle/>
        <a:p>
          <a:endParaRPr lang="en-US"/>
        </a:p>
      </dgm:t>
    </dgm:pt>
    <dgm:pt modelId="{F9B0F0B2-BFBA-4362-BAC5-D626D0B53E16}" type="pres">
      <dgm:prSet presAssocID="{CE1011D3-970A-4C34-9ABD-77343F1D25EC}" presName="Child1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CB0715-2A0A-47E6-B378-8EB3CC9F0E5C}" type="pres">
      <dgm:prSet presAssocID="{CE1011D3-970A-4C34-9ABD-77343F1D25EC}" presName="Parent1" presStyleLbl="revTx" presStyleIdx="3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B42C5B9-6F5D-47BC-AF2E-6EBA84BD7C74}" srcId="{07BB0634-A8F7-4B41-B532-7000EC7C9C8E}" destId="{94922DD7-4C3E-4DE4-8F37-2AA1D75CB1B6}" srcOrd="0" destOrd="0" parTransId="{107BF6AD-8BA4-4DCB-89AD-B50CC9B9DEAE}" sibTransId="{32524F92-8D98-4C42-BE5E-83ACAF44EEAC}"/>
    <dgm:cxn modelId="{9E38B2BE-F8BB-4E6B-917C-5755083B8D8D}" srcId="{A33676DA-FECB-4DD1-9A43-F2520057478F}" destId="{CE1011D3-970A-4C34-9ABD-77343F1D25EC}" srcOrd="0" destOrd="0" parTransId="{A1BB349F-67EA-4E7B-A980-D2573A98D962}" sibTransId="{96E5EE43-425A-4938-BFF9-B68D9C68AB4E}"/>
    <dgm:cxn modelId="{E9AB736D-ED9C-4338-BFE8-60DA0E66E268}" srcId="{A33676DA-FECB-4DD1-9A43-F2520057478F}" destId="{B271AFE6-90AE-4929-8372-366BC8BCE92E}" srcOrd="1" destOrd="0" parTransId="{C546AD19-453F-4C56-95B1-70F6B4073B71}" sibTransId="{4D632C99-61EC-407F-BFC4-89FC1BC7CF44}"/>
    <dgm:cxn modelId="{A6DF5DAF-2DCA-4AC2-A55B-9970568876F5}" type="presOf" srcId="{94922DD7-4C3E-4DE4-8F37-2AA1D75CB1B6}" destId="{A240ECE4-CD6C-4582-BBD0-347F68B4787C}" srcOrd="0" destOrd="0" presId="urn:microsoft.com/office/officeart/2011/layout/CircleProcess"/>
    <dgm:cxn modelId="{CB2DBEE1-2F20-4EB0-9F2F-2E2161D6EC85}" srcId="{A33676DA-FECB-4DD1-9A43-F2520057478F}" destId="{69244A0A-542A-43B2-B256-6B7C9EE4945E}" srcOrd="3" destOrd="0" parTransId="{8BA690BB-3E4B-42A5-9C5B-93A7AE6DD82F}" sibTransId="{CDBF819B-5B1B-4A33-9E3C-ABD27F683646}"/>
    <dgm:cxn modelId="{296EF285-1E87-48E3-8AB1-5FE44DFAC177}" type="presOf" srcId="{07BB0634-A8F7-4B41-B532-7000EC7C9C8E}" destId="{0565F6C8-44FA-48CF-BFF9-5CE2D306CDF4}" srcOrd="0" destOrd="0" presId="urn:microsoft.com/office/officeart/2011/layout/CircleProcess"/>
    <dgm:cxn modelId="{5EB23B6D-1517-47B8-9E58-334314028431}" srcId="{CE1011D3-970A-4C34-9ABD-77343F1D25EC}" destId="{E085886F-0CB9-4718-8F00-733C929017D5}" srcOrd="0" destOrd="0" parTransId="{1359363A-CD8C-428D-A1BE-034CA2670B95}" sibTransId="{AEBB73EC-231E-4ED4-9ECE-C29A06D17DF2}"/>
    <dgm:cxn modelId="{08D61CA6-C679-43F0-89B1-D2585F2AB798}" srcId="{A33676DA-FECB-4DD1-9A43-F2520057478F}" destId="{07BB0634-A8F7-4B41-B532-7000EC7C9C8E}" srcOrd="2" destOrd="0" parTransId="{DE019812-B2E6-4954-80E3-2CC6D963A08F}" sibTransId="{781E5527-3279-435B-A988-B75E9A9C17C5}"/>
    <dgm:cxn modelId="{94D5C006-2D8C-4EB0-B58B-1A49279A5CD0}" type="presOf" srcId="{E085886F-0CB9-4718-8F00-733C929017D5}" destId="{F9B0F0B2-BFBA-4362-BAC5-D626D0B53E16}" srcOrd="0" destOrd="0" presId="urn:microsoft.com/office/officeart/2011/layout/CircleProcess"/>
    <dgm:cxn modelId="{64DA8EDC-CF70-4095-AC19-E3A99F30ECBC}" type="presOf" srcId="{85587096-A618-48EC-94C2-430E831F33A2}" destId="{CC4D8822-6CE7-4445-BE91-6265A4C93AB8}" srcOrd="0" destOrd="0" presId="urn:microsoft.com/office/officeart/2011/layout/CircleProcess"/>
    <dgm:cxn modelId="{592BF188-8355-4945-A7C2-3F1112C4F769}" type="presOf" srcId="{69244A0A-542A-43B2-B256-6B7C9EE4945E}" destId="{6BB3D97F-1B5F-4ABB-B893-2F276C86530F}" srcOrd="1" destOrd="0" presId="urn:microsoft.com/office/officeart/2011/layout/CircleProcess"/>
    <dgm:cxn modelId="{63304CBB-6213-4A63-959E-886089C1B7DB}" type="presOf" srcId="{1C61DA51-EEA6-4163-A1EB-73F2D08A57B9}" destId="{943E6D42-0086-404F-8660-E4E3E62CD1ED}" srcOrd="0" destOrd="0" presId="urn:microsoft.com/office/officeart/2011/layout/CircleProcess"/>
    <dgm:cxn modelId="{9FFB8763-4F2B-4DCA-863A-3B4D4309B5D1}" srcId="{B271AFE6-90AE-4929-8372-366BC8BCE92E}" destId="{1C61DA51-EEA6-4163-A1EB-73F2D08A57B9}" srcOrd="0" destOrd="0" parTransId="{7AC6DB3B-A200-4DD6-8E49-CFF819851072}" sibTransId="{D5FB2BEA-FD0A-4073-A022-5FBD4BB6A002}"/>
    <dgm:cxn modelId="{32EC00A3-2630-4BB1-8F35-C4A3DE428AA3}" type="presOf" srcId="{CE1011D3-970A-4C34-9ABD-77343F1D25EC}" destId="{BB4AC726-8926-441C-9D6A-1799530CE1C0}" srcOrd="0" destOrd="0" presId="urn:microsoft.com/office/officeart/2011/layout/CircleProcess"/>
    <dgm:cxn modelId="{497FFD23-88A3-417E-A870-56666442E652}" type="presOf" srcId="{07BB0634-A8F7-4B41-B532-7000EC7C9C8E}" destId="{88CEAF5E-B133-43AB-9B66-5D3B610DC408}" srcOrd="1" destOrd="0" presId="urn:microsoft.com/office/officeart/2011/layout/CircleProcess"/>
    <dgm:cxn modelId="{231D6CC1-DB26-43FF-B859-FD0644D3208A}" type="presOf" srcId="{CE1011D3-970A-4C34-9ABD-77343F1D25EC}" destId="{EECB0715-2A0A-47E6-B378-8EB3CC9F0E5C}" srcOrd="1" destOrd="0" presId="urn:microsoft.com/office/officeart/2011/layout/CircleProcess"/>
    <dgm:cxn modelId="{780DAFCA-0D48-4B89-9B35-649D8C003162}" type="presOf" srcId="{2DF78386-ED05-49D1-B7B3-45B5BBFF6F42}" destId="{EB7AF0B0-6524-470F-968B-81BF24F9AD8B}" srcOrd="0" destOrd="0" presId="urn:microsoft.com/office/officeart/2011/layout/CircleProcess"/>
    <dgm:cxn modelId="{5476808A-EC73-472D-8468-41DFE1120A9E}" type="presOf" srcId="{A33676DA-FECB-4DD1-9A43-F2520057478F}" destId="{C971F6A0-E069-4194-A3F1-EB7803D772B2}" srcOrd="0" destOrd="0" presId="urn:microsoft.com/office/officeart/2011/layout/CircleProcess"/>
    <dgm:cxn modelId="{FC390409-3A44-4BA3-8973-140B33449742}" type="presOf" srcId="{69244A0A-542A-43B2-B256-6B7C9EE4945E}" destId="{AC16BFBD-E216-4344-A13E-3AED204BB46C}" srcOrd="0" destOrd="0" presId="urn:microsoft.com/office/officeart/2011/layout/CircleProcess"/>
    <dgm:cxn modelId="{EFFE998B-8C6A-479B-B803-47DACFE83437}" srcId="{69244A0A-542A-43B2-B256-6B7C9EE4945E}" destId="{2DF78386-ED05-49D1-B7B3-45B5BBFF6F42}" srcOrd="0" destOrd="0" parTransId="{0EDDB9A7-110C-4DA8-A7A3-42E439A68A2F}" sibTransId="{72FE8AAF-A5FF-4DC5-AB57-D6F7868C4AFC}"/>
    <dgm:cxn modelId="{1F4ACB21-89EC-4355-B368-EF9381097B28}" type="presOf" srcId="{B271AFE6-90AE-4929-8372-366BC8BCE92E}" destId="{61B33BF4-25BC-4A86-B6E7-745116469E49}" srcOrd="1" destOrd="0" presId="urn:microsoft.com/office/officeart/2011/layout/CircleProcess"/>
    <dgm:cxn modelId="{B6018580-1248-47E6-B974-28D5FF998D95}" srcId="{A33676DA-FECB-4DD1-9A43-F2520057478F}" destId="{85587096-A618-48EC-94C2-430E831F33A2}" srcOrd="4" destOrd="0" parTransId="{6EFFE989-0D2D-49AB-925C-B0D48B9EBC0D}" sibTransId="{23D6C3C9-1E77-4A91-B45F-6F90FFF4ACFA}"/>
    <dgm:cxn modelId="{4EAB2EB5-90B5-4D43-951B-ACF5D437CF69}" type="presOf" srcId="{B271AFE6-90AE-4929-8372-366BC8BCE92E}" destId="{5922F237-12C1-412C-A632-F5B8A45C362E}" srcOrd="0" destOrd="0" presId="urn:microsoft.com/office/officeart/2011/layout/CircleProcess"/>
    <dgm:cxn modelId="{6BE5A453-2E8F-450B-B887-516FEF776E9C}" type="presOf" srcId="{85587096-A618-48EC-94C2-430E831F33A2}" destId="{B7FC3260-F1F8-4FB1-B705-30A4806853C8}" srcOrd="1" destOrd="0" presId="urn:microsoft.com/office/officeart/2011/layout/CircleProcess"/>
    <dgm:cxn modelId="{BE335DE6-0C2A-49CB-A267-31539BC60526}" type="presParOf" srcId="{C971F6A0-E069-4194-A3F1-EB7803D772B2}" destId="{FA234B46-BAB7-48C9-88ED-38788842AB28}" srcOrd="0" destOrd="0" presId="urn:microsoft.com/office/officeart/2011/layout/CircleProcess"/>
    <dgm:cxn modelId="{7CBA3142-DCFE-4403-989A-6499FDD1BD89}" type="presParOf" srcId="{FA234B46-BAB7-48C9-88ED-38788842AB28}" destId="{7A475B6A-9F7E-4FF2-8E65-66EB23525B52}" srcOrd="0" destOrd="0" presId="urn:microsoft.com/office/officeart/2011/layout/CircleProcess"/>
    <dgm:cxn modelId="{7851BEE6-0FB7-4832-A96D-97A837AA4483}" type="presParOf" srcId="{C971F6A0-E069-4194-A3F1-EB7803D772B2}" destId="{E1D34ED6-2BF0-4593-84EA-EFAECC4CE253}" srcOrd="1" destOrd="0" presId="urn:microsoft.com/office/officeart/2011/layout/CircleProcess"/>
    <dgm:cxn modelId="{05964E55-5F12-440F-97F0-6D2AFBA81281}" type="presParOf" srcId="{E1D34ED6-2BF0-4593-84EA-EFAECC4CE253}" destId="{CC4D8822-6CE7-4445-BE91-6265A4C93AB8}" srcOrd="0" destOrd="0" presId="urn:microsoft.com/office/officeart/2011/layout/CircleProcess"/>
    <dgm:cxn modelId="{E134259D-C67A-4CEF-BB05-08B000A8EBEC}" type="presParOf" srcId="{C971F6A0-E069-4194-A3F1-EB7803D772B2}" destId="{B7FC3260-F1F8-4FB1-B705-30A4806853C8}" srcOrd="2" destOrd="0" presId="urn:microsoft.com/office/officeart/2011/layout/CircleProcess"/>
    <dgm:cxn modelId="{05A307EB-E2EC-43D1-A7AC-B65ADBB0FB89}" type="presParOf" srcId="{C971F6A0-E069-4194-A3F1-EB7803D772B2}" destId="{551B25EA-5132-4C73-BC13-0E4C17F00916}" srcOrd="3" destOrd="0" presId="urn:microsoft.com/office/officeart/2011/layout/CircleProcess"/>
    <dgm:cxn modelId="{CFD490AF-E90E-423A-A26B-FE40109CFFE0}" type="presParOf" srcId="{551B25EA-5132-4C73-BC13-0E4C17F00916}" destId="{F7DB0724-6B4F-4BC9-B054-2E39C062C771}" srcOrd="0" destOrd="0" presId="urn:microsoft.com/office/officeart/2011/layout/CircleProcess"/>
    <dgm:cxn modelId="{9C9EE51F-0F99-4AF8-B302-745D23E83CB3}" type="presParOf" srcId="{C971F6A0-E069-4194-A3F1-EB7803D772B2}" destId="{82806C00-674F-4E8D-8371-A8D1009EB4C3}" srcOrd="4" destOrd="0" presId="urn:microsoft.com/office/officeart/2011/layout/CircleProcess"/>
    <dgm:cxn modelId="{29173CBC-AA2F-41E9-BA36-D591D206DD6E}" type="presParOf" srcId="{82806C00-674F-4E8D-8371-A8D1009EB4C3}" destId="{AC16BFBD-E216-4344-A13E-3AED204BB46C}" srcOrd="0" destOrd="0" presId="urn:microsoft.com/office/officeart/2011/layout/CircleProcess"/>
    <dgm:cxn modelId="{FE34BE07-D987-476A-9A35-CF730A76032A}" type="presParOf" srcId="{C971F6A0-E069-4194-A3F1-EB7803D772B2}" destId="{EB7AF0B0-6524-470F-968B-81BF24F9AD8B}" srcOrd="5" destOrd="0" presId="urn:microsoft.com/office/officeart/2011/layout/CircleProcess"/>
    <dgm:cxn modelId="{87DF3FE3-57C0-4CBC-8103-FBADFF73138E}" type="presParOf" srcId="{C971F6A0-E069-4194-A3F1-EB7803D772B2}" destId="{6BB3D97F-1B5F-4ABB-B893-2F276C86530F}" srcOrd="6" destOrd="0" presId="urn:microsoft.com/office/officeart/2011/layout/CircleProcess"/>
    <dgm:cxn modelId="{90D737B8-2BA5-41A3-8E10-741E8FA2D870}" type="presParOf" srcId="{C971F6A0-E069-4194-A3F1-EB7803D772B2}" destId="{4BDFBA5E-1C74-44D2-A0CD-96AE32FA16BA}" srcOrd="7" destOrd="0" presId="urn:microsoft.com/office/officeart/2011/layout/CircleProcess"/>
    <dgm:cxn modelId="{7E653B3F-EE70-48F5-BC55-48BDC0094975}" type="presParOf" srcId="{4BDFBA5E-1C74-44D2-A0CD-96AE32FA16BA}" destId="{0556C886-A68C-4E91-8656-F395B317F682}" srcOrd="0" destOrd="0" presId="urn:microsoft.com/office/officeart/2011/layout/CircleProcess"/>
    <dgm:cxn modelId="{79CA150C-3E2C-4738-8B1D-7550E2F41FF2}" type="presParOf" srcId="{C971F6A0-E069-4194-A3F1-EB7803D772B2}" destId="{080A3FB5-0426-49B4-87C8-4AEFF263860C}" srcOrd="8" destOrd="0" presId="urn:microsoft.com/office/officeart/2011/layout/CircleProcess"/>
    <dgm:cxn modelId="{19F2CF44-06BD-4FBF-AEA7-E7DD19A0AC79}" type="presParOf" srcId="{080A3FB5-0426-49B4-87C8-4AEFF263860C}" destId="{0565F6C8-44FA-48CF-BFF9-5CE2D306CDF4}" srcOrd="0" destOrd="0" presId="urn:microsoft.com/office/officeart/2011/layout/CircleProcess"/>
    <dgm:cxn modelId="{2C85CE00-A846-4C30-A212-62A72030481B}" type="presParOf" srcId="{C971F6A0-E069-4194-A3F1-EB7803D772B2}" destId="{A240ECE4-CD6C-4582-BBD0-347F68B4787C}" srcOrd="9" destOrd="0" presId="urn:microsoft.com/office/officeart/2011/layout/CircleProcess"/>
    <dgm:cxn modelId="{B0E46AFE-599B-4D48-BA42-A394BE882809}" type="presParOf" srcId="{C971F6A0-E069-4194-A3F1-EB7803D772B2}" destId="{88CEAF5E-B133-43AB-9B66-5D3B610DC408}" srcOrd="10" destOrd="0" presId="urn:microsoft.com/office/officeart/2011/layout/CircleProcess"/>
    <dgm:cxn modelId="{740660F3-E8C6-44C1-A26F-D9176DE32964}" type="presParOf" srcId="{C971F6A0-E069-4194-A3F1-EB7803D772B2}" destId="{BC27CC01-32F1-41CB-B449-3A0290DA1B36}" srcOrd="11" destOrd="0" presId="urn:microsoft.com/office/officeart/2011/layout/CircleProcess"/>
    <dgm:cxn modelId="{49D50026-E4DE-491F-8AAB-275F4CCA406D}" type="presParOf" srcId="{BC27CC01-32F1-41CB-B449-3A0290DA1B36}" destId="{07D17C07-3065-43C0-BF0D-8D8B28627D53}" srcOrd="0" destOrd="0" presId="urn:microsoft.com/office/officeart/2011/layout/CircleProcess"/>
    <dgm:cxn modelId="{EF6B40E7-1254-4BD2-8AC3-8D72C9FE0C54}" type="presParOf" srcId="{C971F6A0-E069-4194-A3F1-EB7803D772B2}" destId="{E8C44AE8-84E1-41C6-B3D3-20732E5C7F69}" srcOrd="12" destOrd="0" presId="urn:microsoft.com/office/officeart/2011/layout/CircleProcess"/>
    <dgm:cxn modelId="{434254E1-89B0-4EE8-AB72-84196348AFBE}" type="presParOf" srcId="{E8C44AE8-84E1-41C6-B3D3-20732E5C7F69}" destId="{5922F237-12C1-412C-A632-F5B8A45C362E}" srcOrd="0" destOrd="0" presId="urn:microsoft.com/office/officeart/2011/layout/CircleProcess"/>
    <dgm:cxn modelId="{92119D91-0E91-4001-903E-260A31FE3F48}" type="presParOf" srcId="{C971F6A0-E069-4194-A3F1-EB7803D772B2}" destId="{943E6D42-0086-404F-8660-E4E3E62CD1ED}" srcOrd="13" destOrd="0" presId="urn:microsoft.com/office/officeart/2011/layout/CircleProcess"/>
    <dgm:cxn modelId="{39058F06-063D-4B29-B418-3E0A2382C6C3}" type="presParOf" srcId="{C971F6A0-E069-4194-A3F1-EB7803D772B2}" destId="{61B33BF4-25BC-4A86-B6E7-745116469E49}" srcOrd="14" destOrd="0" presId="urn:microsoft.com/office/officeart/2011/layout/CircleProcess"/>
    <dgm:cxn modelId="{6CC15876-D86A-40D1-A76B-541134123588}" type="presParOf" srcId="{C971F6A0-E069-4194-A3F1-EB7803D772B2}" destId="{9AECA253-B437-4A60-80AC-58169914BFA6}" srcOrd="15" destOrd="0" presId="urn:microsoft.com/office/officeart/2011/layout/CircleProcess"/>
    <dgm:cxn modelId="{A3013A20-A4F1-4863-9C79-3810CAC5A2B3}" type="presParOf" srcId="{9AECA253-B437-4A60-80AC-58169914BFA6}" destId="{265C32BE-331A-43E6-A521-1C6EC13A0471}" srcOrd="0" destOrd="0" presId="urn:microsoft.com/office/officeart/2011/layout/CircleProcess"/>
    <dgm:cxn modelId="{DAE84612-73E5-415D-9E51-761AB90457C4}" type="presParOf" srcId="{C971F6A0-E069-4194-A3F1-EB7803D772B2}" destId="{D6233CF3-EBE9-4E23-BE34-428E77BBADF5}" srcOrd="16" destOrd="0" presId="urn:microsoft.com/office/officeart/2011/layout/CircleProcess"/>
    <dgm:cxn modelId="{CF549A55-2B64-400A-AF7E-9D23D5F3AB89}" type="presParOf" srcId="{D6233CF3-EBE9-4E23-BE34-428E77BBADF5}" destId="{BB4AC726-8926-441C-9D6A-1799530CE1C0}" srcOrd="0" destOrd="0" presId="urn:microsoft.com/office/officeart/2011/layout/CircleProcess"/>
    <dgm:cxn modelId="{0225BB37-FDCA-422E-8855-C9F544E4C1EE}" type="presParOf" srcId="{C971F6A0-E069-4194-A3F1-EB7803D772B2}" destId="{F9B0F0B2-BFBA-4362-BAC5-D626D0B53E16}" srcOrd="17" destOrd="0" presId="urn:microsoft.com/office/officeart/2011/layout/CircleProcess"/>
    <dgm:cxn modelId="{28D98B59-1331-4C2D-8CFC-75ED97EFF42E}" type="presParOf" srcId="{C971F6A0-E069-4194-A3F1-EB7803D772B2}" destId="{EECB0715-2A0A-47E6-B378-8EB3CC9F0E5C}" srcOrd="18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475B6A-9F7E-4FF2-8E65-66EB23525B52}">
      <dsp:nvSpPr>
        <dsp:cNvPr id="0" name=""/>
        <dsp:cNvSpPr/>
      </dsp:nvSpPr>
      <dsp:spPr>
        <a:xfrm>
          <a:off x="7003096" y="1823876"/>
          <a:ext cx="1592089" cy="159235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4D8822-6CE7-4445-BE91-6265A4C93AB8}">
      <dsp:nvSpPr>
        <dsp:cNvPr id="0" name=""/>
        <dsp:cNvSpPr/>
      </dsp:nvSpPr>
      <dsp:spPr>
        <a:xfrm>
          <a:off x="7055629" y="1876963"/>
          <a:ext cx="1486176" cy="1486174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Launch</a:t>
          </a:r>
          <a:endParaRPr lang="en-US" sz="1700" kern="1200" dirty="0"/>
        </a:p>
      </dsp:txBody>
      <dsp:txXfrm>
        <a:off x="7268303" y="2089314"/>
        <a:ext cx="1061675" cy="1061473"/>
      </dsp:txXfrm>
    </dsp:sp>
    <dsp:sp modelId="{F7DB0724-6B4F-4BC9-B054-2E39C062C771}">
      <dsp:nvSpPr>
        <dsp:cNvPr id="0" name=""/>
        <dsp:cNvSpPr/>
      </dsp:nvSpPr>
      <dsp:spPr>
        <a:xfrm rot="2700000">
          <a:off x="5356871" y="1823958"/>
          <a:ext cx="1591905" cy="1591905"/>
        </a:xfrm>
        <a:prstGeom prst="teardrop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16BFBD-E216-4344-A13E-3AED204BB46C}">
      <dsp:nvSpPr>
        <dsp:cNvPr id="0" name=""/>
        <dsp:cNvSpPr/>
      </dsp:nvSpPr>
      <dsp:spPr>
        <a:xfrm>
          <a:off x="5411006" y="1876963"/>
          <a:ext cx="1486176" cy="1486174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System Design</a:t>
          </a:r>
          <a:endParaRPr lang="en-US" sz="1700" kern="1200" dirty="0"/>
        </a:p>
      </dsp:txBody>
      <dsp:txXfrm>
        <a:off x="5622833" y="2089314"/>
        <a:ext cx="1061675" cy="1061473"/>
      </dsp:txXfrm>
    </dsp:sp>
    <dsp:sp modelId="{EB7AF0B0-6524-470F-968B-81BF24F9AD8B}">
      <dsp:nvSpPr>
        <dsp:cNvPr id="0" name=""/>
        <dsp:cNvSpPr/>
      </dsp:nvSpPr>
      <dsp:spPr>
        <a:xfrm>
          <a:off x="5411006" y="3445564"/>
          <a:ext cx="1486176" cy="8728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4 months</a:t>
          </a:r>
          <a:endParaRPr lang="en-US" sz="1300" kern="1200" dirty="0"/>
        </a:p>
      </dsp:txBody>
      <dsp:txXfrm>
        <a:off x="5411006" y="3445564"/>
        <a:ext cx="1486176" cy="872872"/>
      </dsp:txXfrm>
    </dsp:sp>
    <dsp:sp modelId="{0556C886-A68C-4E91-8656-F395B317F682}">
      <dsp:nvSpPr>
        <dsp:cNvPr id="0" name=""/>
        <dsp:cNvSpPr/>
      </dsp:nvSpPr>
      <dsp:spPr>
        <a:xfrm rot="2700000">
          <a:off x="3712248" y="1823958"/>
          <a:ext cx="1591905" cy="1591905"/>
        </a:xfrm>
        <a:prstGeom prst="teardrop">
          <a:avLst>
            <a:gd name="adj" fmla="val 1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65F6C8-44FA-48CF-BFF9-5CE2D306CDF4}">
      <dsp:nvSpPr>
        <dsp:cNvPr id="0" name=""/>
        <dsp:cNvSpPr/>
      </dsp:nvSpPr>
      <dsp:spPr>
        <a:xfrm>
          <a:off x="3765536" y="1876963"/>
          <a:ext cx="1486176" cy="1486174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Contract</a:t>
          </a:r>
          <a:endParaRPr lang="en-US" sz="1700" kern="1200" dirty="0"/>
        </a:p>
      </dsp:txBody>
      <dsp:txXfrm>
        <a:off x="3977363" y="2089314"/>
        <a:ext cx="1061675" cy="1061473"/>
      </dsp:txXfrm>
    </dsp:sp>
    <dsp:sp modelId="{A240ECE4-CD6C-4582-BBD0-347F68B4787C}">
      <dsp:nvSpPr>
        <dsp:cNvPr id="0" name=""/>
        <dsp:cNvSpPr/>
      </dsp:nvSpPr>
      <dsp:spPr>
        <a:xfrm>
          <a:off x="3765536" y="3445564"/>
          <a:ext cx="1486176" cy="8728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4-8 months</a:t>
          </a:r>
          <a:endParaRPr lang="en-US" sz="1300" kern="1200" dirty="0"/>
        </a:p>
      </dsp:txBody>
      <dsp:txXfrm>
        <a:off x="3765536" y="3445564"/>
        <a:ext cx="1486176" cy="872872"/>
      </dsp:txXfrm>
    </dsp:sp>
    <dsp:sp modelId="{07D17C07-3065-43C0-BF0D-8D8B28627D53}">
      <dsp:nvSpPr>
        <dsp:cNvPr id="0" name=""/>
        <dsp:cNvSpPr/>
      </dsp:nvSpPr>
      <dsp:spPr>
        <a:xfrm rot="2700000">
          <a:off x="2066778" y="1823958"/>
          <a:ext cx="1591905" cy="1591905"/>
        </a:xfrm>
        <a:prstGeom prst="teardrop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22F237-12C1-412C-A632-F5B8A45C362E}">
      <dsp:nvSpPr>
        <dsp:cNvPr id="0" name=""/>
        <dsp:cNvSpPr/>
      </dsp:nvSpPr>
      <dsp:spPr>
        <a:xfrm>
          <a:off x="2120066" y="1876963"/>
          <a:ext cx="1486176" cy="1486174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RFP</a:t>
          </a:r>
          <a:endParaRPr lang="en-US" sz="1700" kern="1200" dirty="0"/>
        </a:p>
      </dsp:txBody>
      <dsp:txXfrm>
        <a:off x="2332740" y="2089314"/>
        <a:ext cx="1061675" cy="1061473"/>
      </dsp:txXfrm>
    </dsp:sp>
    <dsp:sp modelId="{943E6D42-0086-404F-8660-E4E3E62CD1ED}">
      <dsp:nvSpPr>
        <dsp:cNvPr id="0" name=""/>
        <dsp:cNvSpPr/>
      </dsp:nvSpPr>
      <dsp:spPr>
        <a:xfrm>
          <a:off x="2120066" y="3445564"/>
          <a:ext cx="1486176" cy="8728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4-8 months</a:t>
          </a:r>
          <a:endParaRPr lang="en-US" sz="1300" kern="1200" dirty="0"/>
        </a:p>
      </dsp:txBody>
      <dsp:txXfrm>
        <a:off x="2120066" y="3445564"/>
        <a:ext cx="1486176" cy="872872"/>
      </dsp:txXfrm>
    </dsp:sp>
    <dsp:sp modelId="{265C32BE-331A-43E6-A521-1C6EC13A0471}">
      <dsp:nvSpPr>
        <dsp:cNvPr id="0" name=""/>
        <dsp:cNvSpPr/>
      </dsp:nvSpPr>
      <dsp:spPr>
        <a:xfrm rot="2700000">
          <a:off x="421308" y="1823958"/>
          <a:ext cx="1591905" cy="1591905"/>
        </a:xfrm>
        <a:prstGeom prst="teardrop">
          <a:avLst>
            <a:gd name="adj" fmla="val 10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4AC726-8926-441C-9D6A-1799530CE1C0}">
      <dsp:nvSpPr>
        <dsp:cNvPr id="0" name=""/>
        <dsp:cNvSpPr/>
      </dsp:nvSpPr>
      <dsp:spPr>
        <a:xfrm>
          <a:off x="474596" y="1876963"/>
          <a:ext cx="1486176" cy="1486174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Research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Feasibility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Fundraising</a:t>
          </a:r>
          <a:endParaRPr lang="en-US" sz="1700" kern="1200" dirty="0"/>
        </a:p>
      </dsp:txBody>
      <dsp:txXfrm>
        <a:off x="687270" y="2089314"/>
        <a:ext cx="1061675" cy="1061473"/>
      </dsp:txXfrm>
    </dsp:sp>
    <dsp:sp modelId="{F9B0F0B2-BFBA-4362-BAC5-D626D0B53E16}">
      <dsp:nvSpPr>
        <dsp:cNvPr id="0" name=""/>
        <dsp:cNvSpPr/>
      </dsp:nvSpPr>
      <dsp:spPr>
        <a:xfrm>
          <a:off x="474596" y="3445564"/>
          <a:ext cx="1486176" cy="8728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12+months</a:t>
          </a:r>
          <a:endParaRPr lang="en-US" sz="1300" kern="1200" dirty="0"/>
        </a:p>
      </dsp:txBody>
      <dsp:txXfrm>
        <a:off x="474596" y="3445564"/>
        <a:ext cx="1486176" cy="8728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475B6A-9F7E-4FF2-8E65-66EB23525B52}">
      <dsp:nvSpPr>
        <dsp:cNvPr id="0" name=""/>
        <dsp:cNvSpPr/>
      </dsp:nvSpPr>
      <dsp:spPr>
        <a:xfrm>
          <a:off x="7003096" y="573894"/>
          <a:ext cx="1592089" cy="159235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4D8822-6CE7-4445-BE91-6265A4C93AB8}">
      <dsp:nvSpPr>
        <dsp:cNvPr id="0" name=""/>
        <dsp:cNvSpPr/>
      </dsp:nvSpPr>
      <dsp:spPr>
        <a:xfrm>
          <a:off x="7055629" y="626981"/>
          <a:ext cx="1486176" cy="1486174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Launch</a:t>
          </a:r>
          <a:endParaRPr lang="en-US" sz="1800" kern="1200" dirty="0"/>
        </a:p>
      </dsp:txBody>
      <dsp:txXfrm>
        <a:off x="7268303" y="839332"/>
        <a:ext cx="1061675" cy="1061473"/>
      </dsp:txXfrm>
    </dsp:sp>
    <dsp:sp modelId="{F7DB0724-6B4F-4BC9-B054-2E39C062C771}">
      <dsp:nvSpPr>
        <dsp:cNvPr id="0" name=""/>
        <dsp:cNvSpPr/>
      </dsp:nvSpPr>
      <dsp:spPr>
        <a:xfrm rot="2700000">
          <a:off x="5356871" y="573976"/>
          <a:ext cx="1591905" cy="1591905"/>
        </a:xfrm>
        <a:prstGeom prst="teardrop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16BFBD-E216-4344-A13E-3AED204BB46C}">
      <dsp:nvSpPr>
        <dsp:cNvPr id="0" name=""/>
        <dsp:cNvSpPr/>
      </dsp:nvSpPr>
      <dsp:spPr>
        <a:xfrm>
          <a:off x="5411006" y="626981"/>
          <a:ext cx="1486176" cy="1486174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Design Tweaks</a:t>
          </a:r>
          <a:endParaRPr lang="en-US" sz="1800" kern="1200" dirty="0"/>
        </a:p>
      </dsp:txBody>
      <dsp:txXfrm>
        <a:off x="5622833" y="839332"/>
        <a:ext cx="1061675" cy="1061473"/>
      </dsp:txXfrm>
    </dsp:sp>
    <dsp:sp modelId="{EB7AF0B0-6524-470F-968B-81BF24F9AD8B}">
      <dsp:nvSpPr>
        <dsp:cNvPr id="0" name=""/>
        <dsp:cNvSpPr/>
      </dsp:nvSpPr>
      <dsp:spPr>
        <a:xfrm>
          <a:off x="5411006" y="2195582"/>
          <a:ext cx="1486176" cy="8728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2 months</a:t>
          </a:r>
          <a:endParaRPr lang="en-US" sz="1400" kern="1200" dirty="0"/>
        </a:p>
      </dsp:txBody>
      <dsp:txXfrm>
        <a:off x="5411006" y="2195582"/>
        <a:ext cx="1486176" cy="872872"/>
      </dsp:txXfrm>
    </dsp:sp>
    <dsp:sp modelId="{0556C886-A68C-4E91-8656-F395B317F682}">
      <dsp:nvSpPr>
        <dsp:cNvPr id="0" name=""/>
        <dsp:cNvSpPr/>
      </dsp:nvSpPr>
      <dsp:spPr>
        <a:xfrm rot="2700000">
          <a:off x="3712248" y="573976"/>
          <a:ext cx="1591905" cy="1591905"/>
        </a:xfrm>
        <a:prstGeom prst="teardrop">
          <a:avLst>
            <a:gd name="adj" fmla="val 1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65F6C8-44FA-48CF-BFF9-5CE2D306CDF4}">
      <dsp:nvSpPr>
        <dsp:cNvPr id="0" name=""/>
        <dsp:cNvSpPr/>
      </dsp:nvSpPr>
      <dsp:spPr>
        <a:xfrm>
          <a:off x="3765536" y="626981"/>
          <a:ext cx="1486176" cy="1486174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Non Exclusive Contract</a:t>
          </a:r>
          <a:endParaRPr lang="en-US" sz="1800" kern="1200" dirty="0"/>
        </a:p>
      </dsp:txBody>
      <dsp:txXfrm>
        <a:off x="3977363" y="839332"/>
        <a:ext cx="1061675" cy="1061473"/>
      </dsp:txXfrm>
    </dsp:sp>
    <dsp:sp modelId="{A240ECE4-CD6C-4582-BBD0-347F68B4787C}">
      <dsp:nvSpPr>
        <dsp:cNvPr id="0" name=""/>
        <dsp:cNvSpPr/>
      </dsp:nvSpPr>
      <dsp:spPr>
        <a:xfrm>
          <a:off x="3765536" y="2195582"/>
          <a:ext cx="1486176" cy="8728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4-8 months</a:t>
          </a:r>
          <a:endParaRPr lang="en-US" sz="1400" kern="1200" dirty="0"/>
        </a:p>
      </dsp:txBody>
      <dsp:txXfrm>
        <a:off x="3765536" y="2195582"/>
        <a:ext cx="1486176" cy="872872"/>
      </dsp:txXfrm>
    </dsp:sp>
    <dsp:sp modelId="{07D17C07-3065-43C0-BF0D-8D8B28627D53}">
      <dsp:nvSpPr>
        <dsp:cNvPr id="0" name=""/>
        <dsp:cNvSpPr/>
      </dsp:nvSpPr>
      <dsp:spPr>
        <a:xfrm rot="2700000">
          <a:off x="2066778" y="573976"/>
          <a:ext cx="1591905" cy="1591905"/>
        </a:xfrm>
        <a:prstGeom prst="teardrop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22F237-12C1-412C-A632-F5B8A45C362E}">
      <dsp:nvSpPr>
        <dsp:cNvPr id="0" name=""/>
        <dsp:cNvSpPr/>
      </dsp:nvSpPr>
      <dsp:spPr>
        <a:xfrm>
          <a:off x="2120066" y="626981"/>
          <a:ext cx="1486176" cy="1486174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System Design</a:t>
          </a:r>
          <a:endParaRPr lang="en-US" sz="1800" kern="1200" dirty="0"/>
        </a:p>
      </dsp:txBody>
      <dsp:txXfrm>
        <a:off x="2332740" y="839332"/>
        <a:ext cx="1061675" cy="1061473"/>
      </dsp:txXfrm>
    </dsp:sp>
    <dsp:sp modelId="{943E6D42-0086-404F-8660-E4E3E62CD1ED}">
      <dsp:nvSpPr>
        <dsp:cNvPr id="0" name=""/>
        <dsp:cNvSpPr/>
      </dsp:nvSpPr>
      <dsp:spPr>
        <a:xfrm>
          <a:off x="2120066" y="2195582"/>
          <a:ext cx="1486176" cy="8728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4-8 months</a:t>
          </a:r>
          <a:endParaRPr lang="en-US" sz="1400" kern="1200" dirty="0"/>
        </a:p>
      </dsp:txBody>
      <dsp:txXfrm>
        <a:off x="2120066" y="2195582"/>
        <a:ext cx="1486176" cy="872872"/>
      </dsp:txXfrm>
    </dsp:sp>
    <dsp:sp modelId="{265C32BE-331A-43E6-A521-1C6EC13A0471}">
      <dsp:nvSpPr>
        <dsp:cNvPr id="0" name=""/>
        <dsp:cNvSpPr/>
      </dsp:nvSpPr>
      <dsp:spPr>
        <a:xfrm rot="2700000">
          <a:off x="421308" y="573976"/>
          <a:ext cx="1591905" cy="1591905"/>
        </a:xfrm>
        <a:prstGeom prst="teardrop">
          <a:avLst>
            <a:gd name="adj" fmla="val 10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4AC726-8926-441C-9D6A-1799530CE1C0}">
      <dsp:nvSpPr>
        <dsp:cNvPr id="0" name=""/>
        <dsp:cNvSpPr/>
      </dsp:nvSpPr>
      <dsp:spPr>
        <a:xfrm>
          <a:off x="474596" y="626981"/>
          <a:ext cx="1486176" cy="1486174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Functional Analysis</a:t>
          </a:r>
          <a:endParaRPr lang="en-US" sz="1800" kern="1200" dirty="0"/>
        </a:p>
      </dsp:txBody>
      <dsp:txXfrm>
        <a:off x="687270" y="839332"/>
        <a:ext cx="1061675" cy="1061473"/>
      </dsp:txXfrm>
    </dsp:sp>
    <dsp:sp modelId="{F9B0F0B2-BFBA-4362-BAC5-D626D0B53E16}">
      <dsp:nvSpPr>
        <dsp:cNvPr id="0" name=""/>
        <dsp:cNvSpPr/>
      </dsp:nvSpPr>
      <dsp:spPr>
        <a:xfrm>
          <a:off x="474596" y="2195582"/>
          <a:ext cx="1486176" cy="8728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12+months</a:t>
          </a:r>
          <a:endParaRPr lang="en-US" sz="1400" kern="1200" dirty="0"/>
        </a:p>
      </dsp:txBody>
      <dsp:txXfrm>
        <a:off x="474596" y="2195582"/>
        <a:ext cx="1486176" cy="8728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621920-EF0F-4E4C-8AA3-AEE21E23F3C7}" type="datetimeFigureOut">
              <a:rPr lang="en-CA" smtClean="0"/>
              <a:t>30/09/2019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2869D7-0018-42CF-9A2D-C33ACE7EC66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2874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8" tIns="45704" rIns="91408" bIns="45704" anchor="b" anchorCtr="0">
            <a:noAutofit/>
          </a:bodyPr>
          <a:lstStyle/>
          <a:p>
            <a:fld id="{00000000-1234-1234-1234-123412341234}" type="slidenum"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3</a:t>
            </a:fld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3" name="Google Shape;10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8" tIns="45704" rIns="91408" bIns="45704" anchor="t" anchorCtr="0">
            <a:noAutofit/>
          </a:bodyPr>
          <a:lstStyle/>
          <a:p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History – Gen 1: hippies, US abroad put out free bikes</a:t>
            </a:r>
            <a:endParaRPr/>
          </a:p>
          <a:p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 2: Amsterdam  - thrown in canal</a:t>
            </a:r>
            <a:endParaRPr/>
          </a:p>
          <a:p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 3: – smart bikes – credit card.  Theft and vandalism</a:t>
            </a:r>
            <a:endParaRPr/>
          </a:p>
          <a:p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 3B: Solar modular, mobile</a:t>
            </a:r>
            <a:endParaRPr/>
          </a:p>
          <a:p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Currently </a:t>
            </a:r>
            <a:endParaRPr/>
          </a:p>
          <a:p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Velib popularized. Theft </a:t>
            </a:r>
            <a:r>
              <a:rPr lang="en-US"/>
              <a:t>issues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4139e64553_0_6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761" cy="457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8" tIns="45704" rIns="91408" bIns="45704" anchor="b" anchorCtr="0">
            <a:noAutofit/>
          </a:bodyPr>
          <a:lstStyle/>
          <a:p>
            <a:fld id="{00000000-1234-1234-1234-123412341234}" type="slidenum"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12</a:t>
            </a:fld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g4139e64553_0_6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2" name="Google Shape;152;g4139e64553_0_6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283" cy="4114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8" tIns="45704" rIns="91408" bIns="45704" anchor="t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4139e64553_0_6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761" cy="457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8" tIns="45704" rIns="91408" bIns="45704" anchor="b" anchorCtr="0">
            <a:noAutofit/>
          </a:bodyPr>
          <a:lstStyle/>
          <a:p>
            <a:fld id="{00000000-1234-1234-1234-123412341234}" type="slidenum"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13</a:t>
            </a:fld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g4139e64553_0_6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2" name="Google Shape;152;g4139e64553_0_6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283" cy="4114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8" tIns="45704" rIns="91408" bIns="45704" anchor="t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8" tIns="45704" rIns="91408" bIns="45704" anchor="b" anchorCtr="0">
            <a:noAutofit/>
          </a:bodyPr>
          <a:lstStyle/>
          <a:p>
            <a:fld id="{00000000-1234-1234-1234-123412341234}" type="slidenum"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14</a:t>
            </a:fld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2" name="Google Shape;17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8" tIns="45704" rIns="91408" bIns="45704" anchor="t" anchorCtr="0">
            <a:noAutofit/>
          </a:bodyPr>
          <a:lstStyle/>
          <a:p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Denver 7.5 months 102k</a:t>
            </a:r>
            <a:endParaRPr/>
          </a:p>
          <a:p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MN 12 months 135 k</a:t>
            </a:r>
            <a:endParaRPr/>
          </a:p>
          <a:p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Bos 4-7 months 140k; 1200 per day</a:t>
            </a:r>
            <a:endParaRPr/>
          </a:p>
          <a:p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MBTA 1.3M trips per day</a:t>
            </a:r>
            <a:endParaRPr/>
          </a:p>
          <a:p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8" tIns="45704" rIns="91408" bIns="45704" anchor="b" anchorCtr="0">
            <a:noAutofit/>
          </a:bodyPr>
          <a:lstStyle/>
          <a:p>
            <a:fld id="{00000000-1234-1234-1234-123412341234}" type="slidenum"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15</a:t>
            </a:fld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7" name="Google Shape;19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8" tIns="45704" rIns="91408" bIns="45704" anchor="t" anchorCtr="0">
            <a:noAutofit/>
          </a:bodyPr>
          <a:lstStyle/>
          <a:p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Denver 7.5 months 102k</a:t>
            </a:r>
            <a:endParaRPr/>
          </a:p>
          <a:p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MN 12 months 135 k</a:t>
            </a:r>
            <a:endParaRPr/>
          </a:p>
          <a:p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Bos 4-7 months 140k; 1200 per day</a:t>
            </a:r>
            <a:endParaRPr/>
          </a:p>
          <a:p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MBTA 1.3M trips per day</a:t>
            </a:r>
            <a:endParaRPr/>
          </a:p>
          <a:p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8" tIns="45704" rIns="91408" bIns="45704" anchor="b" anchorCtr="0">
            <a:noAutofit/>
          </a:bodyPr>
          <a:lstStyle/>
          <a:p>
            <a:fld id="{00000000-1234-1234-1234-123412341234}" type="slidenum"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24</a:t>
            </a:fld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3" name="Google Shape;243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8" tIns="45704" rIns="91408" bIns="45704" anchor="t" anchorCtr="0">
            <a:noAutofit/>
          </a:bodyPr>
          <a:lstStyle/>
          <a:p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 and tax model in Europe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08" tIns="45704" rIns="91408" bIns="45704" anchor="t" anchorCtr="0">
            <a:noAutofit/>
          </a:bodyPr>
          <a:lstStyle/>
          <a:p>
            <a:endParaRPr/>
          </a:p>
        </p:txBody>
      </p:sp>
      <p:sp>
        <p:nvSpPr>
          <p:cNvPr id="275" name="Google Shape;27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8" tIns="45704" rIns="91408" bIns="45704" anchor="b" anchorCtr="0">
            <a:noAutofit/>
          </a:bodyPr>
          <a:lstStyle/>
          <a:p>
            <a:fld id="{00000000-1234-1234-1234-123412341234}" type="slidenum"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26</a:t>
            </a:fld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3" name="Google Shape;303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8" tIns="45704" rIns="91408" bIns="45704" anchor="t" anchorCtr="0">
            <a:noAutofit/>
          </a:bodyPr>
          <a:lstStyle/>
          <a:p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08" tIns="45704" rIns="91408" bIns="45704" anchor="t" anchorCtr="0">
            <a:noAutofit/>
          </a:bodyPr>
          <a:lstStyle/>
          <a:p>
            <a:endParaRPr/>
          </a:p>
        </p:txBody>
      </p:sp>
      <p:sp>
        <p:nvSpPr>
          <p:cNvPr id="349" name="Google Shape;349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Shape 2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Shape 2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8" tIns="45704" rIns="91408" bIns="45704" anchor="b" anchorCtr="0">
            <a:noAutofit/>
          </a:bodyPr>
          <a:lstStyle/>
          <a:p>
            <a:fld id="{00000000-1234-1234-1234-123412341234}" type="slidenum"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4</a:t>
            </a:fld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3" name="Google Shape;10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8" tIns="45704" rIns="91408" bIns="45704" anchor="t" anchorCtr="0">
            <a:noAutofit/>
          </a:bodyPr>
          <a:lstStyle/>
          <a:p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History – Gen 1: hippies, US abroad put out free bikes</a:t>
            </a:r>
            <a:endParaRPr/>
          </a:p>
          <a:p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 2: Amsterdam  - thrown in canal</a:t>
            </a:r>
            <a:endParaRPr/>
          </a:p>
          <a:p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 3: – smart bikes – credit card.  Theft and vandalism</a:t>
            </a:r>
            <a:endParaRPr/>
          </a:p>
          <a:p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 3B: Solar modular, mobile</a:t>
            </a:r>
            <a:endParaRPr/>
          </a:p>
          <a:p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Currently </a:t>
            </a:r>
            <a:endParaRPr/>
          </a:p>
          <a:p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Velib popularized. Theft </a:t>
            </a:r>
            <a:r>
              <a:rPr lang="en-US"/>
              <a:t>issues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Shape 30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Shape 2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Shape 2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Shape 2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Shape 2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Shape 2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8" tIns="45704" rIns="91408" bIns="45704" anchor="b" anchorCtr="0">
            <a:noAutofit/>
          </a:bodyPr>
          <a:lstStyle/>
          <a:p>
            <a:fld id="{00000000-1234-1234-1234-123412341234}" type="slidenum"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5</a:t>
            </a:fld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0" name="Google Shape;11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8" tIns="45704" rIns="91408" bIns="45704" anchor="t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8" tIns="45704" rIns="91408" bIns="45704" anchor="t" anchorCtr="0">
            <a:noAutofit/>
          </a:bodyPr>
          <a:lstStyle/>
          <a:p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Paris launched – 54 million trips 2 years, 10,000 bikes, 1000 stations.  Largest system at the time. 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8" tIns="45704" rIns="91408" bIns="45704" anchor="b" anchorCtr="0">
            <a:noAutofit/>
          </a:bodyPr>
          <a:lstStyle/>
          <a:p>
            <a:fld id="{00000000-1234-1234-1234-123412341234}" type="slidenum"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6</a:t>
            </a:fld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8" tIns="45704" rIns="91408" bIns="45704" anchor="t" anchorCtr="0">
            <a:noAutofit/>
          </a:bodyPr>
          <a:lstStyle/>
          <a:p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8" tIns="45704" rIns="91408" bIns="45704" anchor="b" anchorCtr="0">
            <a:noAutofit/>
          </a:bodyPr>
          <a:lstStyle/>
          <a:p>
            <a:fld id="{00000000-1234-1234-1234-123412341234}" type="slidenum"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7</a:t>
            </a:fld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8" tIns="45704" rIns="91408" bIns="45704" anchor="b" anchorCtr="0">
            <a:noAutofit/>
          </a:bodyPr>
          <a:lstStyle/>
          <a:p>
            <a:fld id="{00000000-1234-1234-1234-123412341234}" type="slidenum"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8</a:t>
            </a:fld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0" name="Google Shape;13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8" tIns="45704" rIns="91408" bIns="45704" anchor="t" anchorCtr="0">
            <a:noAutofit/>
          </a:bodyPr>
          <a:lstStyle/>
          <a:p>
            <a:pPr indent="-149550">
              <a:buClr>
                <a:schemeClr val="dk1"/>
              </a:buClr>
              <a:buSzPts val="2400"/>
              <a:buFont typeface="Calibri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One way trips </a:t>
            </a:r>
            <a:r>
              <a:rPr lang="en-US"/>
              <a:t>zipcar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on steroids</a:t>
            </a:r>
            <a:endParaRPr/>
          </a:p>
          <a:p>
            <a:pPr indent="-149550">
              <a:buClr>
                <a:schemeClr val="dk1"/>
              </a:buClr>
              <a:buSzPts val="2400"/>
              <a:buFont typeface="Calibri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reservation</a:t>
            </a:r>
            <a:endParaRPr/>
          </a:p>
          <a:p>
            <a:pPr indent="-149550">
              <a:buClr>
                <a:schemeClr val="dk1"/>
              </a:buClr>
              <a:buSzPts val="2400"/>
              <a:buFont typeface="Calibri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Convenient, hip</a:t>
            </a:r>
            <a:endParaRPr/>
          </a:p>
          <a:p>
            <a:pPr indent="-149550">
              <a:buClr>
                <a:schemeClr val="dk1"/>
              </a:buClr>
              <a:buSzPts val="2400"/>
              <a:buFont typeface="Calibri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Time magazine</a:t>
            </a:r>
            <a:endParaRPr/>
          </a:p>
          <a:p>
            <a:pPr indent="-149550">
              <a:buClr>
                <a:schemeClr val="dk1"/>
              </a:buClr>
              <a:buSzPts val="2400"/>
              <a:buFont typeface="Calibri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Solar, modular, mobile</a:t>
            </a:r>
            <a:endParaRPr/>
          </a:p>
          <a:p>
            <a:pPr indent="-149550">
              <a:buClr>
                <a:schemeClr val="dk1"/>
              </a:buClr>
              <a:buSzPts val="2400"/>
              <a:buFont typeface="Calibri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r>
            <a:r>
              <a:rPr lang="en-US" sz="2400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best invention, Time Mag 2008, behind Mars Rover</a:t>
            </a:r>
            <a:endParaRPr/>
          </a:p>
          <a:p>
            <a:pPr>
              <a:buClr>
                <a:schemeClr val="dk1"/>
              </a:buClr>
              <a:buSzPts val="2400"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80000"/>
              </a:lnSpc>
              <a:buClr>
                <a:srgbClr val="006600"/>
              </a:buClr>
              <a:buSzPts val="1400"/>
            </a:pPr>
            <a:r>
              <a:rPr lang="en-US" sz="1400" b="1">
                <a:solidFill>
                  <a:srgbClr val="006600"/>
                </a:solidFill>
                <a:latin typeface="Arial Narrow"/>
                <a:ea typeface="Arial Narrow"/>
                <a:cs typeface="Arial Narrow"/>
                <a:sym typeface="Arial Narrow"/>
              </a:rPr>
              <a:t>Convenient</a:t>
            </a: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	</a:t>
            </a: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Stations every 300 meters 	, Access bikes with swipe of card , Return bike at any  kiosk</a:t>
            </a:r>
            <a:endParaRPr/>
          </a:p>
          <a:p>
            <a:pPr>
              <a:lnSpc>
                <a:spcPct val="80000"/>
              </a:lnSpc>
              <a:buClr>
                <a:schemeClr val="dk1"/>
              </a:buClr>
              <a:buSzPts val="1200"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80000"/>
              </a:lnSpc>
              <a:buClr>
                <a:srgbClr val="006600"/>
              </a:buClr>
              <a:buSzPts val="1400"/>
            </a:pPr>
            <a:r>
              <a:rPr lang="en-US" sz="1400" b="1">
                <a:solidFill>
                  <a:srgbClr val="006600"/>
                </a:solidFill>
                <a:latin typeface="Arial Narrow"/>
                <a:ea typeface="Arial Narrow"/>
                <a:cs typeface="Arial Narrow"/>
                <a:sym typeface="Arial Narrow"/>
              </a:rPr>
              <a:t>Inexpensive</a:t>
            </a: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	</a:t>
            </a: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Thirty minutes free</a:t>
            </a:r>
            <a:endParaRPr/>
          </a:p>
          <a:p>
            <a:pPr>
              <a:lnSpc>
                <a:spcPct val="80000"/>
              </a:lnSpc>
              <a:buClr>
                <a:schemeClr val="dk1"/>
              </a:buClr>
              <a:buSzPts val="1200"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80000"/>
              </a:lnSpc>
              <a:buClr>
                <a:srgbClr val="006600"/>
              </a:buClr>
              <a:buSzPts val="1400"/>
            </a:pPr>
            <a:r>
              <a:rPr lang="en-US" sz="1400" b="1">
                <a:solidFill>
                  <a:srgbClr val="006600"/>
                </a:solidFill>
                <a:latin typeface="Arial Narrow"/>
                <a:ea typeface="Arial Narrow"/>
                <a:cs typeface="Arial Narrow"/>
                <a:sym typeface="Arial Narrow"/>
              </a:rPr>
              <a:t>Mainstream</a:t>
            </a: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	</a:t>
            </a: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Users: students, residents, workers, 		tourists.						Designed for everyday trips in skirts 		and suits</a:t>
            </a:r>
            <a:endParaRPr/>
          </a:p>
          <a:p>
            <a:pPr>
              <a:buClr>
                <a:schemeClr val="dk1"/>
              </a:buClr>
              <a:buSzPts val="2400"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Google Shape;136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8" tIns="45704" rIns="91408" bIns="45704" anchor="t" anchorCtr="0">
            <a:noAutofit/>
          </a:bodyPr>
          <a:lstStyle/>
          <a:p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8" tIns="45704" rIns="91408" bIns="45704" anchor="b" anchorCtr="0">
            <a:noAutofit/>
          </a:bodyPr>
          <a:lstStyle/>
          <a:p>
            <a:fld id="{00000000-1234-1234-1234-123412341234}" type="slidenum"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9</a:t>
            </a:fld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8" tIns="45704" rIns="91408" bIns="45704" anchor="t" anchorCtr="0">
            <a:noAutofit/>
          </a:bodyPr>
          <a:lstStyle/>
          <a:p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8" tIns="45704" rIns="91408" bIns="45704" anchor="b" anchorCtr="0">
            <a:noAutofit/>
          </a:bodyPr>
          <a:lstStyle/>
          <a:p>
            <a:fld id="{00000000-1234-1234-1234-123412341234}" type="slidenum"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10</a:t>
            </a:fld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4139e64553_0_6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761" cy="457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8" tIns="45704" rIns="91408" bIns="45704" anchor="b" anchorCtr="0">
            <a:noAutofit/>
          </a:bodyPr>
          <a:lstStyle/>
          <a:p>
            <a:fld id="{00000000-1234-1234-1234-123412341234}" type="slidenum"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11</a:t>
            </a:fld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g4139e64553_0_6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2" name="Google Shape;152;g4139e64553_0_6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283" cy="4114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8" tIns="45704" rIns="91408" bIns="45704" anchor="t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8192-90DD-4406-BBAB-2C5E8E7E2094}" type="datetimeFigureOut">
              <a:rPr lang="en-CA" smtClean="0"/>
              <a:t>30/09/2019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FCC2-59C1-4898-BA3F-8DF46B3B10A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84313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8192-90DD-4406-BBAB-2C5E8E7E2094}" type="datetimeFigureOut">
              <a:rPr lang="en-CA" smtClean="0"/>
              <a:t>30/09/2019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FCC2-59C1-4898-BA3F-8DF46B3B10A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32555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8192-90DD-4406-BBAB-2C5E8E7E2094}" type="datetimeFigureOut">
              <a:rPr lang="en-CA" smtClean="0"/>
              <a:t>30/09/2019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FCC2-59C1-4898-BA3F-8DF46B3B10A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96519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8192-90DD-4406-BBAB-2C5E8E7E2094}" type="datetimeFigureOut">
              <a:rPr lang="en-CA" smtClean="0"/>
              <a:pPr/>
              <a:t>30/09/2019</a:t>
            </a:fld>
            <a:r>
              <a:rPr lang="en-CA" smtClean="0"/>
              <a:t> | Transit &amp; TDM</a:t>
            </a:r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FCC2-59C1-4898-BA3F-8DF46B3B10A0}" type="slidenum">
              <a:rPr lang="en-CA" smtClean="0"/>
              <a:pPr/>
              <a:t>‹#›</a:t>
            </a:fld>
            <a:endParaRPr lang="en-CA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930847806"/>
              </p:ext>
            </p:extLst>
          </p:nvPr>
        </p:nvGraphicFramePr>
        <p:xfrm>
          <a:off x="8423805" y="6309320"/>
          <a:ext cx="683476" cy="548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8" name="CorelDRAW" r:id="rId3" imgW="1483560" imgH="1192320" progId="CorelDraw.Graphic.15">
                  <p:embed/>
                </p:oleObj>
              </mc:Choice>
              <mc:Fallback>
                <p:oleObj name="CorelDRAW" r:id="rId3" imgW="1483560" imgH="1192320" progId="CorelDraw.Graphic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23805" y="6309320"/>
                        <a:ext cx="683476" cy="5486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09948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8192-90DD-4406-BBAB-2C5E8E7E2094}" type="datetimeFigureOut">
              <a:rPr lang="en-CA" smtClean="0"/>
              <a:t>30/09/2019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FCC2-59C1-4898-BA3F-8DF46B3B10A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36595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8192-90DD-4406-BBAB-2C5E8E7E2094}" type="datetimeFigureOut">
              <a:rPr lang="en-CA" smtClean="0"/>
              <a:t>30/09/2019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FCC2-59C1-4898-BA3F-8DF46B3B10A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66829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8192-90DD-4406-BBAB-2C5E8E7E2094}" type="datetimeFigureOut">
              <a:rPr lang="en-CA" smtClean="0"/>
              <a:t>30/09/2019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FCC2-59C1-4898-BA3F-8DF46B3B10A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70979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8192-90DD-4406-BBAB-2C5E8E7E2094}" type="datetimeFigureOut">
              <a:rPr lang="en-CA" smtClean="0"/>
              <a:t>30/09/2019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FCC2-59C1-4898-BA3F-8DF46B3B10A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43274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8192-90DD-4406-BBAB-2C5E8E7E2094}" type="datetimeFigureOut">
              <a:rPr lang="en-CA" smtClean="0"/>
              <a:t>30/09/2019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FCC2-59C1-4898-BA3F-8DF46B3B10A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33078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8192-90DD-4406-BBAB-2C5E8E7E2094}" type="datetimeFigureOut">
              <a:rPr lang="en-CA" smtClean="0"/>
              <a:t>30/09/2019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FCC2-59C1-4898-BA3F-8DF46B3B10A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17900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8192-90DD-4406-BBAB-2C5E8E7E2094}" type="datetimeFigureOut">
              <a:rPr lang="en-CA" smtClean="0"/>
              <a:t>30/09/2019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FCC2-59C1-4898-BA3F-8DF46B3B10A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76392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88192-90DD-4406-BBAB-2C5E8E7E2094}" type="datetimeFigureOut">
              <a:rPr lang="en-CA" smtClean="0"/>
              <a:t>30/09/2019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3FCC2-59C1-4898-BA3F-8DF46B3B10A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47211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hyperlink" Target="mailto:peter.topalovic@hamilton.ca" TargetMode="Externa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3.jpe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g"/><Relationship Id="rId4" Type="http://schemas.openxmlformats.org/officeDocument/2006/relationships/image" Target="../media/image5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mailto:Peter.Topalovic@Hamilton.ca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599" y="2751063"/>
            <a:ext cx="8686800" cy="1470025"/>
          </a:xfrm>
        </p:spPr>
        <p:txBody>
          <a:bodyPr>
            <a:normAutofit fontScale="90000"/>
          </a:bodyPr>
          <a:lstStyle/>
          <a:p>
            <a:r>
              <a:rPr lang="en-CA" sz="5400" dirty="0" smtClean="0"/>
              <a:t>Bike Share 101</a:t>
            </a:r>
            <a:br>
              <a:rPr lang="en-CA" sz="5400" dirty="0" smtClean="0"/>
            </a:br>
            <a:r>
              <a:rPr lang="en-CA" sz="5400" dirty="0" smtClean="0"/>
              <a:t>RFPs, Contracts and Station Locations</a:t>
            </a:r>
            <a:endParaRPr lang="en-CA" sz="5400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603448" y="4444151"/>
            <a:ext cx="8001000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Courier New" pitchFamily="49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 smtClean="0"/>
              <a:t>November 9, 2016</a:t>
            </a:r>
            <a:endParaRPr lang="en-CA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15672232"/>
              </p:ext>
            </p:extLst>
          </p:nvPr>
        </p:nvGraphicFramePr>
        <p:xfrm>
          <a:off x="7740352" y="188640"/>
          <a:ext cx="1143000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0" name="CorelDRAW" r:id="rId3" imgW="1483560" imgH="1192320" progId="CorelDraw.Graphic.15">
                  <p:embed/>
                </p:oleObj>
              </mc:Choice>
              <mc:Fallback>
                <p:oleObj name="CorelDRAW" r:id="rId3" imgW="1483560" imgH="1192320" progId="CorelDraw.Graphic.15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40352" y="188640"/>
                        <a:ext cx="1143000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743" y="28098"/>
            <a:ext cx="11430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" y="26855"/>
            <a:ext cx="9162422" cy="6812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hape 160"/>
          <p:cNvSpPr txBox="1"/>
          <p:nvPr/>
        </p:nvSpPr>
        <p:spPr>
          <a:xfrm>
            <a:off x="45473" y="5817075"/>
            <a:ext cx="9116949" cy="1022100"/>
          </a:xfrm>
          <a:prstGeom prst="rect">
            <a:avLst/>
          </a:prstGeom>
          <a:solidFill>
            <a:schemeClr val="tx2">
              <a:alpha val="48000"/>
            </a:schemeClr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 b="1" dirty="0">
                <a:solidFill>
                  <a:schemeClr val="bg1"/>
                </a:solidFill>
              </a:rPr>
              <a:t>Peter Topalovic</a:t>
            </a:r>
          </a:p>
          <a:p>
            <a:pPr lvl="0" rtl="0">
              <a:spcBef>
                <a:spcPts val="0"/>
              </a:spcBef>
              <a:buNone/>
            </a:pPr>
            <a:r>
              <a:rPr lang="en-GB" dirty="0">
                <a:solidFill>
                  <a:schemeClr val="bg1"/>
                </a:solidFill>
              </a:rPr>
              <a:t>Program Manager- Sustainable Mobility </a:t>
            </a:r>
            <a:r>
              <a:rPr lang="en-GB" dirty="0" smtClean="0">
                <a:solidFill>
                  <a:schemeClr val="bg1"/>
                </a:solidFill>
              </a:rPr>
              <a:t>Programs, City </a:t>
            </a:r>
            <a:r>
              <a:rPr lang="en-GB" dirty="0">
                <a:solidFill>
                  <a:schemeClr val="bg1"/>
                </a:solidFill>
              </a:rPr>
              <a:t>of Hamilton</a:t>
            </a:r>
          </a:p>
          <a:p>
            <a:pPr lvl="0" rtl="0">
              <a:spcBef>
                <a:spcPts val="0"/>
              </a:spcBef>
              <a:buNone/>
            </a:pPr>
            <a:r>
              <a:rPr lang="en-GB" u="sng" dirty="0">
                <a:solidFill>
                  <a:schemeClr val="bg1"/>
                </a:solidFill>
              </a:rPr>
              <a:t>peter.topalovic@hamilton.ca</a:t>
            </a:r>
            <a:endParaRPr lang="en-GB" u="sng" dirty="0">
              <a:solidFill>
                <a:schemeClr val="bg1"/>
              </a:solidFill>
              <a:hlinkClick r:id="rId7"/>
            </a:endParaRPr>
          </a:p>
          <a:p>
            <a:pPr lvl="0" rtl="0">
              <a:spcBef>
                <a:spcPts val="0"/>
              </a:spcBef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cxnSp>
        <p:nvCxnSpPr>
          <p:cNvPr id="11" name="Elbow Connector 10"/>
          <p:cNvCxnSpPr/>
          <p:nvPr/>
        </p:nvCxnSpPr>
        <p:spPr>
          <a:xfrm>
            <a:off x="251520" y="5157192"/>
            <a:ext cx="8558975" cy="792088"/>
          </a:xfrm>
          <a:prstGeom prst="bentConnector3">
            <a:avLst>
              <a:gd name="adj1" fmla="val 50000"/>
            </a:avLst>
          </a:prstGeom>
          <a:ln w="28575">
            <a:solidFill>
              <a:srgbClr val="505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6804248" y="6112101"/>
            <a:ext cx="432048" cy="432048"/>
          </a:xfrm>
          <a:prstGeom prst="ellipse">
            <a:avLst/>
          </a:prstGeom>
          <a:solidFill>
            <a:srgbClr val="50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7" name="Oval 16"/>
          <p:cNvSpPr/>
          <p:nvPr/>
        </p:nvSpPr>
        <p:spPr>
          <a:xfrm>
            <a:off x="7308304" y="6112101"/>
            <a:ext cx="432048" cy="432048"/>
          </a:xfrm>
          <a:prstGeom prst="ellipse">
            <a:avLst/>
          </a:prstGeom>
          <a:solidFill>
            <a:srgbClr val="005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8" name="Oval 17"/>
          <p:cNvSpPr/>
          <p:nvPr/>
        </p:nvSpPr>
        <p:spPr>
          <a:xfrm>
            <a:off x="7812360" y="6112101"/>
            <a:ext cx="432048" cy="432048"/>
          </a:xfrm>
          <a:prstGeom prst="ellipse">
            <a:avLst/>
          </a:prstGeom>
          <a:solidFill>
            <a:srgbClr val="F25F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9" name="Oval 18"/>
          <p:cNvSpPr/>
          <p:nvPr/>
        </p:nvSpPr>
        <p:spPr>
          <a:xfrm>
            <a:off x="8323219" y="6104571"/>
            <a:ext cx="432048" cy="432048"/>
          </a:xfrm>
          <a:prstGeom prst="ellipse">
            <a:avLst/>
          </a:prstGeom>
          <a:solidFill>
            <a:srgbClr val="70C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9" name="Shape 161"/>
          <p:cNvSpPr txBox="1"/>
          <p:nvPr/>
        </p:nvSpPr>
        <p:spPr>
          <a:xfrm>
            <a:off x="189489" y="4653136"/>
            <a:ext cx="8774999" cy="115212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sz="3000" b="1" dirty="0" err="1" smtClean="0">
                <a:solidFill>
                  <a:srgbClr val="002060"/>
                </a:solidFill>
              </a:rPr>
              <a:t>Micromobility</a:t>
            </a:r>
            <a:r>
              <a:rPr lang="en-GB" sz="3000" b="1" smtClean="0">
                <a:solidFill>
                  <a:srgbClr val="002060"/>
                </a:solidFill>
              </a:rPr>
              <a:t> 101</a:t>
            </a:r>
            <a:endParaRPr lang="en-GB" sz="3000" b="1" dirty="0" smtClean="0">
              <a:solidFill>
                <a:srgbClr val="002060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lang="en-GB" sz="3000" b="1" dirty="0" smtClean="0">
                <a:solidFill>
                  <a:srgbClr val="002060"/>
                </a:solidFill>
              </a:rPr>
              <a:t>Getting through </a:t>
            </a:r>
            <a:r>
              <a:rPr lang="en-GB" sz="3000" b="1" dirty="0" smtClean="0">
                <a:solidFill>
                  <a:srgbClr val="002060"/>
                </a:solidFill>
              </a:rPr>
              <a:t>Start-up</a:t>
            </a:r>
            <a:endParaRPr lang="en-GB" sz="3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76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93175" y="0"/>
            <a:ext cx="4950823" cy="3713123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6"/>
          <p:cNvSpPr txBox="1"/>
          <p:nvPr/>
        </p:nvSpPr>
        <p:spPr>
          <a:xfrm>
            <a:off x="5447100" y="3066925"/>
            <a:ext cx="3696900" cy="646200"/>
          </a:xfrm>
          <a:prstGeom prst="rect">
            <a:avLst/>
          </a:prstGeom>
          <a:solidFill>
            <a:srgbClr val="00B0F0">
              <a:alpha val="7882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Washington, DC</a:t>
            </a:r>
            <a:endParaRPr sz="200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147" name="Google Shape;147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335125"/>
            <a:ext cx="4697174" cy="3522875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6"/>
          <p:cNvSpPr txBox="1"/>
          <p:nvPr/>
        </p:nvSpPr>
        <p:spPr>
          <a:xfrm>
            <a:off x="0" y="3335125"/>
            <a:ext cx="3696900" cy="646200"/>
          </a:xfrm>
          <a:prstGeom prst="rect">
            <a:avLst/>
          </a:prstGeom>
          <a:solidFill>
            <a:srgbClr val="00B0F0">
              <a:alpha val="7882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Chicago, IL</a:t>
            </a:r>
            <a:endParaRPr sz="200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276325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/>
          <p:nvPr/>
        </p:nvSpPr>
        <p:spPr>
          <a:xfrm>
            <a:off x="-1" y="0"/>
            <a:ext cx="3308400" cy="646200"/>
          </a:xfrm>
          <a:prstGeom prst="rect">
            <a:avLst/>
          </a:prstGeom>
          <a:solidFill>
            <a:srgbClr val="00B0F0">
              <a:alpha val="7882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Generation </a:t>
            </a:r>
            <a:r>
              <a:rPr lang="en-US" sz="36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4</a:t>
            </a:r>
            <a:endParaRPr sz="200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7170" name="Picture 2" descr="Image result for sobi hamilt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798636"/>
            <a:ext cx="9092022" cy="6061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148;p26"/>
          <p:cNvSpPr txBox="1"/>
          <p:nvPr/>
        </p:nvSpPr>
        <p:spPr>
          <a:xfrm>
            <a:off x="5390310" y="6213784"/>
            <a:ext cx="3696900" cy="646200"/>
          </a:xfrm>
          <a:prstGeom prst="rect">
            <a:avLst/>
          </a:prstGeom>
          <a:solidFill>
            <a:srgbClr val="00B0F0">
              <a:alpha val="7882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smtClean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Hamilton, ON</a:t>
            </a:r>
            <a:endParaRPr sz="2000" i="0" u="none" strike="noStrike" cap="none" dirty="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78512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/>
          <p:nvPr/>
        </p:nvSpPr>
        <p:spPr>
          <a:xfrm>
            <a:off x="-1" y="0"/>
            <a:ext cx="3308400" cy="646200"/>
          </a:xfrm>
          <a:prstGeom prst="rect">
            <a:avLst/>
          </a:prstGeom>
          <a:solidFill>
            <a:srgbClr val="00B0F0">
              <a:alpha val="7882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Generation </a:t>
            </a:r>
            <a:r>
              <a:rPr lang="en-US" sz="36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4</a:t>
            </a:r>
            <a:endParaRPr sz="200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155" name="Google Shape;15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98600"/>
            <a:ext cx="8839201" cy="49731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428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2" name="Picture 12" descr="Image result for bird lime uber scoot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861048"/>
            <a:ext cx="5066675" cy="2850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Image result for pbsc e bik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407" y="-198028"/>
            <a:ext cx="4890773" cy="374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4" name="Google Shape;154;p27"/>
          <p:cNvSpPr txBox="1"/>
          <p:nvPr/>
        </p:nvSpPr>
        <p:spPr>
          <a:xfrm>
            <a:off x="-1" y="0"/>
            <a:ext cx="3308400" cy="646200"/>
          </a:xfrm>
          <a:prstGeom prst="rect">
            <a:avLst/>
          </a:prstGeom>
          <a:solidFill>
            <a:srgbClr val="00B0F0">
              <a:alpha val="7882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i="0" u="none" strike="noStrike" cap="none" dirty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Generation </a:t>
            </a:r>
            <a:r>
              <a:rPr lang="en-US" sz="3600" dirty="0" smtClean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5?</a:t>
            </a:r>
            <a:endParaRPr sz="2000" i="0" u="none" strike="noStrike" cap="none" dirty="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10242" name="Picture 2" descr="Image result for jump bike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38873"/>
            <a:ext cx="4102683" cy="257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Image result for lime bik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76" y="2972133"/>
            <a:ext cx="3298047" cy="211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Image result for bcycle e bike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251" y="3212976"/>
            <a:ext cx="3330749" cy="237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 descr="Related imag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937622"/>
            <a:ext cx="1608535" cy="196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073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0"/>
          <p:cNvSpPr/>
          <p:nvPr/>
        </p:nvSpPr>
        <p:spPr>
          <a:xfrm>
            <a:off x="0" y="7883"/>
            <a:ext cx="9144000" cy="68580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175" name="Google Shape;175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2260600"/>
            <a:ext cx="4038600" cy="2900363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30"/>
          <p:cNvSpPr txBox="1"/>
          <p:nvPr/>
        </p:nvSpPr>
        <p:spPr>
          <a:xfrm>
            <a:off x="381000" y="1066800"/>
            <a:ext cx="8382000" cy="641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Transport a substantial number of riders (Metric: Ridership)</a:t>
            </a:r>
            <a:endParaRPr/>
          </a:p>
          <a:p>
            <a:pPr marL="342900" marR="0" lvl="0" indent="-2286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7" name="Google Shape;177;p30"/>
          <p:cNvGrpSpPr/>
          <p:nvPr/>
        </p:nvGrpSpPr>
        <p:grpSpPr>
          <a:xfrm>
            <a:off x="1176099" y="763249"/>
            <a:ext cx="7087878" cy="6009417"/>
            <a:chOff x="966549" y="1249"/>
            <a:chExt cx="7087878" cy="6009417"/>
          </a:xfrm>
        </p:grpSpPr>
        <p:sp>
          <p:nvSpPr>
            <p:cNvPr id="178" name="Google Shape;178;p30"/>
            <p:cNvSpPr/>
            <p:nvPr/>
          </p:nvSpPr>
          <p:spPr>
            <a:xfrm>
              <a:off x="1003774" y="1249"/>
              <a:ext cx="1201883" cy="1201883"/>
            </a:xfrm>
            <a:prstGeom prst="ellipse">
              <a:avLst/>
            </a:prstGeom>
            <a:solidFill>
              <a:srgbClr val="F7691A">
                <a:alpha val="49803"/>
              </a:srgbClr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30"/>
            <p:cNvSpPr/>
            <p:nvPr/>
          </p:nvSpPr>
          <p:spPr>
            <a:xfrm>
              <a:off x="1604716" y="1249"/>
              <a:ext cx="6412487" cy="12018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0"/>
            <p:cNvSpPr txBox="1"/>
            <p:nvPr/>
          </p:nvSpPr>
          <p:spPr>
            <a:xfrm>
              <a:off x="1604716" y="1249"/>
              <a:ext cx="6412487" cy="12018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30475" rIns="0" bIns="304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0" i="0" u="none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System Size </a:t>
              </a:r>
              <a:r>
                <a:rPr lang="en-US" sz="1800" b="0" i="0" u="none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(Service Area, Station </a:t>
              </a:r>
              <a:r>
                <a:rPr lang="en-US" sz="1800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&amp;/or Bike </a:t>
              </a:r>
              <a:r>
                <a:rPr lang="en-US" sz="1800" b="0" i="0" u="none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#s)</a:t>
              </a:r>
              <a:endParaRPr/>
            </a:p>
          </p:txBody>
        </p:sp>
        <p:sp>
          <p:nvSpPr>
            <p:cNvPr id="181" name="Google Shape;181;p30"/>
            <p:cNvSpPr/>
            <p:nvPr/>
          </p:nvSpPr>
          <p:spPr>
            <a:xfrm>
              <a:off x="1003774" y="1203133"/>
              <a:ext cx="1201883" cy="1201883"/>
            </a:xfrm>
            <a:prstGeom prst="ellipse">
              <a:avLst/>
            </a:prstGeom>
            <a:solidFill>
              <a:srgbClr val="05A1D9">
                <a:alpha val="49803"/>
              </a:srgbClr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0"/>
            <p:cNvSpPr/>
            <p:nvPr/>
          </p:nvSpPr>
          <p:spPr>
            <a:xfrm>
              <a:off x="1604716" y="1203133"/>
              <a:ext cx="6412487" cy="12018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0"/>
            <p:cNvSpPr txBox="1"/>
            <p:nvPr/>
          </p:nvSpPr>
          <p:spPr>
            <a:xfrm>
              <a:off x="1604716" y="1203133"/>
              <a:ext cx="6412487" cy="12018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30475" rIns="0" bIns="304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0" i="0" u="none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Trips &amp; Membership </a:t>
              </a:r>
              <a:endParaRPr sz="1600" b="0" i="0" u="none" strike="noStrike" cap="none">
                <a:solidFill>
                  <a:srgbClr val="FF0000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84" name="Google Shape;184;p30"/>
            <p:cNvSpPr/>
            <p:nvPr/>
          </p:nvSpPr>
          <p:spPr>
            <a:xfrm>
              <a:off x="966549" y="2405016"/>
              <a:ext cx="1201883" cy="1201883"/>
            </a:xfrm>
            <a:prstGeom prst="ellipse">
              <a:avLst/>
            </a:prstGeom>
            <a:solidFill>
              <a:srgbClr val="7B984A">
                <a:alpha val="49803"/>
              </a:srgbClr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0"/>
            <p:cNvSpPr/>
            <p:nvPr/>
          </p:nvSpPr>
          <p:spPr>
            <a:xfrm>
              <a:off x="1493042" y="2405016"/>
              <a:ext cx="6561385" cy="12018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0"/>
            <p:cNvSpPr txBox="1"/>
            <p:nvPr/>
          </p:nvSpPr>
          <p:spPr>
            <a:xfrm>
              <a:off x="1493042" y="2405016"/>
              <a:ext cx="6561385" cy="12018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30475" rIns="0" bIns="304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0" i="0" u="none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User Experience </a:t>
              </a:r>
              <a:r>
                <a:rPr lang="en-US" sz="1800" b="0" i="0" u="none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(Rebalance Maintenance, Responsive)</a:t>
              </a:r>
              <a:endParaRPr/>
            </a:p>
          </p:txBody>
        </p:sp>
        <p:sp>
          <p:nvSpPr>
            <p:cNvPr id="187" name="Google Shape;187;p30"/>
            <p:cNvSpPr/>
            <p:nvPr/>
          </p:nvSpPr>
          <p:spPr>
            <a:xfrm>
              <a:off x="1003774" y="3606900"/>
              <a:ext cx="1201883" cy="1201883"/>
            </a:xfrm>
            <a:prstGeom prst="ellipse">
              <a:avLst/>
            </a:prstGeom>
            <a:solidFill>
              <a:srgbClr val="C2AD8B">
                <a:alpha val="49803"/>
              </a:srgbClr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0"/>
            <p:cNvSpPr/>
            <p:nvPr/>
          </p:nvSpPr>
          <p:spPr>
            <a:xfrm>
              <a:off x="1604716" y="3606900"/>
              <a:ext cx="6412487" cy="12018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0"/>
            <p:cNvSpPr txBox="1"/>
            <p:nvPr/>
          </p:nvSpPr>
          <p:spPr>
            <a:xfrm>
              <a:off x="1604716" y="3606900"/>
              <a:ext cx="6412487" cy="12018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30475" rIns="0" bIns="304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Key Considerations</a:t>
              </a:r>
              <a:r>
                <a:rPr lang="en-US"/>
                <a:t> </a:t>
              </a:r>
              <a:r>
                <a:rPr lang="en-US" sz="1800" b="0" i="0" u="none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(Transit Integration, Environment, Equity, Jobs…)</a:t>
              </a:r>
              <a:endParaRPr/>
            </a:p>
          </p:txBody>
        </p:sp>
        <p:sp>
          <p:nvSpPr>
            <p:cNvPr id="190" name="Google Shape;190;p30"/>
            <p:cNvSpPr/>
            <p:nvPr/>
          </p:nvSpPr>
          <p:spPr>
            <a:xfrm>
              <a:off x="1003774" y="4808783"/>
              <a:ext cx="1201883" cy="1201883"/>
            </a:xfrm>
            <a:prstGeom prst="ellipse">
              <a:avLst/>
            </a:prstGeom>
            <a:solidFill>
              <a:srgbClr val="4F6E93">
                <a:alpha val="49803"/>
              </a:srgbClr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0"/>
            <p:cNvSpPr/>
            <p:nvPr/>
          </p:nvSpPr>
          <p:spPr>
            <a:xfrm>
              <a:off x="1604716" y="4808783"/>
              <a:ext cx="6412487" cy="12018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0"/>
            <p:cNvSpPr txBox="1"/>
            <p:nvPr/>
          </p:nvSpPr>
          <p:spPr>
            <a:xfrm>
              <a:off x="1604716" y="4808783"/>
              <a:ext cx="6412487" cy="12018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30475" rIns="0" bIns="304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0" i="0" u="none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Financial </a:t>
              </a:r>
              <a:endParaRPr/>
            </a:p>
          </p:txBody>
        </p:sp>
      </p:grpSp>
      <p:sp>
        <p:nvSpPr>
          <p:cNvPr id="193" name="Google Shape;193;p30"/>
          <p:cNvSpPr txBox="1"/>
          <p:nvPr/>
        </p:nvSpPr>
        <p:spPr>
          <a:xfrm>
            <a:off x="-10510" y="-47297"/>
            <a:ext cx="9154510" cy="646331"/>
          </a:xfrm>
          <a:prstGeom prst="rect">
            <a:avLst/>
          </a:prstGeom>
          <a:solidFill>
            <a:srgbClr val="00B0F0">
              <a:alpha val="82745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Decision: Priorities</a:t>
            </a:r>
            <a:endParaRPr sz="200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6013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1"/>
          <p:cNvSpPr/>
          <p:nvPr/>
        </p:nvSpPr>
        <p:spPr>
          <a:xfrm>
            <a:off x="0" y="7883"/>
            <a:ext cx="9144000" cy="68580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200" name="Google Shape;200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2260600"/>
            <a:ext cx="4038600" cy="2900363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1"/>
          <p:cNvSpPr txBox="1"/>
          <p:nvPr/>
        </p:nvSpPr>
        <p:spPr>
          <a:xfrm>
            <a:off x="381000" y="1066800"/>
            <a:ext cx="8382000" cy="641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Transport a substantial number of riders (Metric: Ridership)</a:t>
            </a:r>
            <a:endParaRPr/>
          </a:p>
          <a:p>
            <a:pPr marL="342900" marR="0" lvl="0" indent="-2286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2" name="Google Shape;202;p31"/>
          <p:cNvGrpSpPr/>
          <p:nvPr/>
        </p:nvGrpSpPr>
        <p:grpSpPr>
          <a:xfrm>
            <a:off x="1808790" y="1066800"/>
            <a:ext cx="5328944" cy="5707116"/>
            <a:chOff x="1599240" y="0"/>
            <a:chExt cx="5328944" cy="5707116"/>
          </a:xfrm>
        </p:grpSpPr>
        <p:sp>
          <p:nvSpPr>
            <p:cNvPr id="203" name="Google Shape;203;p31"/>
            <p:cNvSpPr/>
            <p:nvPr/>
          </p:nvSpPr>
          <p:spPr>
            <a:xfrm>
              <a:off x="1841793" y="0"/>
              <a:ext cx="2054562" cy="1141423"/>
            </a:xfrm>
            <a:prstGeom prst="roundRect">
              <a:avLst>
                <a:gd name="adj" fmla="val 10000"/>
              </a:avLst>
            </a:prstGeom>
            <a:solidFill>
              <a:srgbClr val="FDD3CB">
                <a:alpha val="89803"/>
              </a:srgbClr>
            </a:solidFill>
            <a:ln w="25400" cap="flat" cmpd="sng">
              <a:solidFill>
                <a:srgbClr val="FDD3CB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1"/>
            <p:cNvSpPr txBox="1"/>
            <p:nvPr/>
          </p:nvSpPr>
          <p:spPr>
            <a:xfrm>
              <a:off x="1875224" y="33431"/>
              <a:ext cx="1987700" cy="10745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0" i="0" u="sng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Service</a:t>
              </a:r>
              <a:endParaRPr sz="1800" b="0" i="0" u="sng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205" name="Google Shape;205;p31"/>
            <p:cNvSpPr/>
            <p:nvPr/>
          </p:nvSpPr>
          <p:spPr>
            <a:xfrm>
              <a:off x="4809494" y="0"/>
              <a:ext cx="2054562" cy="1141423"/>
            </a:xfrm>
            <a:prstGeom prst="roundRect">
              <a:avLst>
                <a:gd name="adj" fmla="val 10000"/>
              </a:avLst>
            </a:prstGeom>
            <a:solidFill>
              <a:srgbClr val="C9DFF0">
                <a:alpha val="89803"/>
              </a:srgbClr>
            </a:solidFill>
            <a:ln w="25400" cap="flat" cmpd="sng">
              <a:solidFill>
                <a:srgbClr val="C9DFF0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1"/>
            <p:cNvSpPr txBox="1"/>
            <p:nvPr/>
          </p:nvSpPr>
          <p:spPr>
            <a:xfrm>
              <a:off x="4842925" y="33431"/>
              <a:ext cx="1987700" cy="10745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0" i="0" u="sng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Financial</a:t>
              </a:r>
              <a:endParaRPr/>
            </a:p>
          </p:txBody>
        </p:sp>
        <p:sp>
          <p:nvSpPr>
            <p:cNvPr id="207" name="Google Shape;207;p31"/>
            <p:cNvSpPr/>
            <p:nvPr/>
          </p:nvSpPr>
          <p:spPr>
            <a:xfrm>
              <a:off x="3924891" y="4851049"/>
              <a:ext cx="856067" cy="856067"/>
            </a:xfrm>
            <a:prstGeom prst="triangle">
              <a:avLst>
                <a:gd name="adj" fmla="val 50000"/>
              </a:avLst>
            </a:prstGeom>
            <a:solidFill>
              <a:srgbClr val="D5DCCE">
                <a:alpha val="89803"/>
              </a:srgbClr>
            </a:solidFill>
            <a:ln w="25400" cap="flat" cmpd="sng">
              <a:solidFill>
                <a:srgbClr val="D5DCCE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1"/>
            <p:cNvSpPr/>
            <p:nvPr/>
          </p:nvSpPr>
          <p:spPr>
            <a:xfrm rot="-240000">
              <a:off x="1783938" y="4484214"/>
              <a:ext cx="5137973" cy="359282"/>
            </a:xfrm>
            <a:prstGeom prst="rect">
              <a:avLst/>
            </a:prstGeom>
            <a:solidFill>
              <a:srgbClr val="E9E2D9">
                <a:alpha val="89803"/>
              </a:srgbClr>
            </a:solidFill>
            <a:ln w="25400" cap="flat" cmpd="sng">
              <a:solidFill>
                <a:srgbClr val="E9E2D9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1"/>
            <p:cNvSpPr/>
            <p:nvPr/>
          </p:nvSpPr>
          <p:spPr>
            <a:xfrm rot="-240000">
              <a:off x="1792530" y="3836954"/>
              <a:ext cx="2038946" cy="704138"/>
            </a:xfrm>
            <a:prstGeom prst="roundRect">
              <a:avLst>
                <a:gd name="adj" fmla="val 16667"/>
              </a:avLst>
            </a:prstGeom>
            <a:solidFill>
              <a:srgbClr val="F7691A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1"/>
            <p:cNvSpPr txBox="1"/>
            <p:nvPr/>
          </p:nvSpPr>
          <p:spPr>
            <a:xfrm rot="-240000">
              <a:off x="1826903" y="3871327"/>
              <a:ext cx="1970200" cy="6353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0" i="0" u="none" strike="noStrike" cap="none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Extra (Jobs, Equity, Environment, Integration…)</a:t>
              </a:r>
              <a:endParaRPr sz="12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211" name="Google Shape;211;p31"/>
            <p:cNvSpPr/>
            <p:nvPr/>
          </p:nvSpPr>
          <p:spPr>
            <a:xfrm rot="-240000">
              <a:off x="1735459" y="3083615"/>
              <a:ext cx="2038946" cy="704138"/>
            </a:xfrm>
            <a:prstGeom prst="roundRect">
              <a:avLst>
                <a:gd name="adj" fmla="val 16667"/>
              </a:avLst>
            </a:prstGeom>
            <a:solidFill>
              <a:srgbClr val="05A1D9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1"/>
            <p:cNvSpPr txBox="1"/>
            <p:nvPr/>
          </p:nvSpPr>
          <p:spPr>
            <a:xfrm rot="-240000">
              <a:off x="1769832" y="3117988"/>
              <a:ext cx="1970200" cy="6353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0" i="0" u="none" strike="noStrike" cap="none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System Size++</a:t>
              </a:r>
              <a:endPara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213" name="Google Shape;213;p31"/>
            <p:cNvSpPr/>
            <p:nvPr/>
          </p:nvSpPr>
          <p:spPr>
            <a:xfrm rot="-240000">
              <a:off x="1678387" y="2330275"/>
              <a:ext cx="2038946" cy="704138"/>
            </a:xfrm>
            <a:prstGeom prst="roundRect">
              <a:avLst>
                <a:gd name="adj" fmla="val 16667"/>
              </a:avLst>
            </a:prstGeom>
            <a:solidFill>
              <a:srgbClr val="7B984A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1"/>
            <p:cNvSpPr txBox="1"/>
            <p:nvPr/>
          </p:nvSpPr>
          <p:spPr>
            <a:xfrm rot="-240000">
              <a:off x="1712760" y="2364648"/>
              <a:ext cx="1970200" cy="6353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0" i="0" u="none" strike="noStrike" cap="none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Trips &amp; Members++</a:t>
              </a:r>
              <a:endPara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215" name="Google Shape;215;p31"/>
            <p:cNvSpPr/>
            <p:nvPr/>
          </p:nvSpPr>
          <p:spPr>
            <a:xfrm rot="-240000">
              <a:off x="1621316" y="1576936"/>
              <a:ext cx="2038946" cy="704138"/>
            </a:xfrm>
            <a:prstGeom prst="roundRect">
              <a:avLst>
                <a:gd name="adj" fmla="val 16667"/>
              </a:avLst>
            </a:prstGeom>
            <a:solidFill>
              <a:srgbClr val="C2AD8B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1"/>
            <p:cNvSpPr txBox="1"/>
            <p:nvPr/>
          </p:nvSpPr>
          <p:spPr>
            <a:xfrm rot="-240000">
              <a:off x="1655689" y="1611309"/>
              <a:ext cx="1970200" cy="6353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0" i="0" u="none" strike="noStrike" cap="none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User Experience</a:t>
              </a:r>
              <a:endPara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</p:grpSp>
      <p:sp>
        <p:nvSpPr>
          <p:cNvPr id="217" name="Google Shape;217;p31"/>
          <p:cNvSpPr txBox="1"/>
          <p:nvPr/>
        </p:nvSpPr>
        <p:spPr>
          <a:xfrm>
            <a:off x="-10510" y="-47297"/>
            <a:ext cx="9154510" cy="646331"/>
          </a:xfrm>
          <a:prstGeom prst="rect">
            <a:avLst/>
          </a:prstGeom>
          <a:solidFill>
            <a:srgbClr val="00B0F0">
              <a:alpha val="82745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Decision: Priorities</a:t>
            </a:r>
            <a:endParaRPr sz="200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11266" name="Picture 2" descr="Image result for free park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407106"/>
            <a:ext cx="3429000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831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3" t="8434" r="63596" b="52620"/>
          <a:stretch/>
        </p:blipFill>
        <p:spPr bwMode="auto">
          <a:xfrm rot="20291327" flipH="1">
            <a:off x="6019803" y="3522836"/>
            <a:ext cx="956397" cy="99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2880"/>
            <a:ext cx="9144000" cy="1111664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What Kind of City-Operator-Supplier Set-up?</a:t>
            </a:r>
            <a:endParaRPr lang="en-CA" dirty="0"/>
          </a:p>
        </p:txBody>
      </p:sp>
      <p:sp>
        <p:nvSpPr>
          <p:cNvPr id="31" name="Content Placeholder 2"/>
          <p:cNvSpPr>
            <a:spLocks noGrp="1"/>
          </p:cNvSpPr>
          <p:nvPr>
            <p:ph idx="1"/>
          </p:nvPr>
        </p:nvSpPr>
        <p:spPr>
          <a:xfrm rot="5400000">
            <a:off x="4445733" y="-3141477"/>
            <a:ext cx="216023" cy="9180514"/>
          </a:xfrm>
          <a:prstGeom prst="rect">
            <a:avLst/>
          </a:prstGeom>
          <a:solidFill>
            <a:srgbClr val="005278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CA" dirty="0"/>
          </a:p>
        </p:txBody>
      </p:sp>
      <p:sp>
        <p:nvSpPr>
          <p:cNvPr id="14" name="AutoShape 2" descr="data:image/jpeg;base64,/9j/4AAQSkZJRgABAQAAAQABAAD/2wCEAAkGBxQTEBUUEhQUFhUXGSIYGRgYGSAgIBwfHhwhHB4gIyAYHSgiHB4mIB0fIjEhJSkrLjEuGh8zODMsNyguLisBCgoKDg0OGhAQGy4kICUsNC0tNDAsLCwsLC8sLCwvLCwsLDcsLCwtLC8vLCwsLCwsLCwsLCwsLCwsLCwsLCwsLP/AABEIAFgAoAMBEQACEQEDEQH/xAAbAAACAwEBAQAAAAAAAAAAAAAABQMEBgIHAf/EADwQAAIBAgQDBgIIBQMFAAAAAAECAwARBBIhMQUGQRMiUWFxkRSBByMyYqGxwdEVQlKi4TNTchZDgsLx/8QAGgEBAAMBAQEAAAAAAAAAAAAAAAECBAMFBv/EADERAAICAQMBBQcEAgMAAAAAAAABAhEDBCExEgUTQVFhIjJxkaGx8BSBwdFSchXh8f/aAAwDAQACEQMRAD8A9xoAoAoAoAoAoD47AAkkADUk9KLcN0Y3HfSHEJRFhonxDk5RY5QT5Egk+1q9CHZ8unqm+lHmz7Sh1dONdT+Raj52iVkXEZIy9/sSCQLbTvFQMp99jVHoptNw3r0r5F1r4JpZKV+Tv5moRgQCCCDqCOtYuDenZ9oAoAoAoAoAoAoAoAoAoAoAoAoAoAoAoDz/AOlji7JHHh0Nu0uz+gtYehN/avU7NxKUnN+HB5HauZxisa8eTHcmYGRsSsiqxEamTb7dhbKCdO8Tl+Zrfq5xWNp+O3w9f2PO0WOTyKSXG/x9P3Gi8LxUmSL4GFELhmC2BNjrdsxZR6Vw73FG5dbbrb/w0d1mnUO7VXvx9z0fgc696FIHiSLRbkWOp2AYkbX1sda8nMntJyts9nDJbwUaSGc0qqpZiFUakk2Arg3W7NMYuTqKtiVOaoW/01nkW9s8cTsvuBrXJZ4vi3+xufZuaPvuMX5OST+Q4w04dQwDAfeUqfZheuqdqzFODg6f0dktSUCgCgCgF3FuKLDYFkDHXvX29FGv4Vk1WqhhW7Sfrf28TTp9PLLuk69BcvMVozJ/qAOFay5SLgm4uxvt5VjXaaWN5PeSdOlVX8W/4NL0Fz6OHVre/wCEPsPOroGU3Ui4NepjyRyRUovZnnzg4ScZcklXKhQBQGa4tzUEYrCA5G7E6fK29edn7QUX0wVmaeoS2iU+F8bxU0mVOzPU3GgHyrlh1WoyyqNFYZcknSHmB4xeQwyr2co6XuG9DW3HqLn3c1Uvv8DtHJv0vZiDnfhebEQzlQ6pHJ3TsWVS6AjqDrp93zr2NJlqEoLxa+XDMesw9WSM3vSfz8DK8E4483ZwSSNKZnZpc97IFHcy30WxBe4tsB0rdmwKFzSqlt6+d/Y8/BqHOoSd23fpXFffYaQCK2KfCSw9pMjSFy1mTMQSoFu6FBJJ6kja1cH1ewsidJ1xz/dmiPR7bxyVtXzx/VDnkzBg4mfEhlYOka5lNwXC9+x62IHua4aqdY4464b+XgadJC8ksid2l8/Ez/0ocXZphhwbIgDMP6mO1/QfnXz2syNy6PA+87C0sY43mfL2Xov+xxw/Fdlg8CpmaFHRi7qB0FwLspAuT4dK6xl044K6Riy4+81OeSh1NNUn9Xyjv+MqgLLjZJGVwFjIXvrmA/ljBvYnY1PeJbqV/nwI/Syl7MsKimt3vs6/2o21bDwRZxTjsMDBXa7kXCKLtYbm3QeZtV445S3RZQbKnD+bcPKbZuzP3yoHuGIq0sMkWeOSH1cjmYjE4czqLsodJJFbNfq1xsPWvmsmJ6mK9pJxlJO/ie7DIsDe1pqLXyBOG5IZVDF2cCwC2AKknqbnfwpHSdGGcE+pyrwrj9w9R1ZIyapK/HzG/JTH4dr7Zzb2H63rd2K28D8r2+n8mPtNLvV8DQV655wUAl5sxpjw9lNi5y/Lr+H51j12VwxbeOxxzy6YiLg3LQmgzs5Un7FttPHxrFp9CsmPqbryOOPB1RtlvkhMrzq2jiwI9CwP4117OXTKafO38ltOqbRX53Np4yNDl3HkdK59o7ZItc0V1PvI0uAlE+HRm6gE26EdR4G4vXqafK5QUzRGpw3MlxvlHEd8YU4cBxZiEyOQdwSLix62Ar1sWrx7d5e3raPOzaPLv3db+lMocv8A0dzpKskkwjy/7epPlqLAfI+ldc/aEJRcYxv4nHT9mZIyUpSr4Ho2FwyRoEjUKo2AFgK8qUnJ2z2YxUVUVSPKvpO4eUxfaW7sq6HzXQj12NeTrINTvzPs+w86np+jxi/ozT8v8djbDQKjyp2aWcCIsDltfvWt0I0/qrTiypxVXt6HlazRzjmm5JO3t7Vc+l/lDY8YWchYXmjbx7E9dP516E3+Vde8U9ot/Ix/pZYfayJNf7L+GOMXOEjdzsqlvYXrulbowJW6PKeW+CvjUlxM8yoZpBGCwvmswZ1AJG9goHka35ZrG1GK4NU5KFJLg2//AElH8f8AFfV5cmXsuzFr7Zr33+VZe+fR0HDvX0dI24NhHiiCPIJLE5Wtbu37otc7DT5Vzk03aKSduz5isADdlGu5AsLnxuayZNOnbR2x5mtmUYcLMWt2UaDqWcufkBYVljhzN10JL1bl/RolkxJe82/RV/Y6ijCiwFuv716UYqKpGFybds7qSAoDO87Qkwqw/lbX5i3515/aMW8afkzPqFcbO+Usavw1iwBQkG5tpe4NW0OWLxU3wTgkugT4QibHuUkMYN8rLubWGl/HeskKyamTjKvgco1LK6Yu49ft2BkMltMxt7aaaVm1V9605Wcsvvc2bXlyEphYwdyL++te1pIuOGKZtxKoIZ1oOgUAUBV4lw6OeMxyqGU9P1B6Hzqs4KaqR2wZ8mCanjdMUNysixskRjXMRdmhVrqP5Ta19dbmuXcJKl9jZ/yMnNSnbripNb+fiMOF8Fhg1REz2sXCKD/aBV4Y4x4Rmz6vLm2lJ15W2XpYwylTqCLH0OldEZjI8vYb4TDyxYqMFMK3axyZb5lNyGA/rGoPqK05H1yTj4nab6mmvEz0MnB3cJF8VdzpHGZQCT90GurWdK3X0OjWVbuvoekcLwEcESxxLkRdl8L61jlJydszSk27ZaqpAUAUAUAUBHiIVdSrC4IsRVZRUk0yGk1TMjFwUYea8sfaxW0YC+XzKj2ryo6VYclzXVHz8v2MqxdEt1aEfEXV5nMSkKTooH6DasWZxnkbgtjhOnLYccC5aZ2DTDKg1yndv2Fa9NoZSfVNUvudseBt3I21eybBZxfjsOHsJG7x2Ubn9vnXHLnhjW5SeRR5FycQxk+sUQiToX3Pv+1ZVl1GX3I9K9Tl15JcKjv+D4pvtYoj/iv+RU/ptQ+cn0J7vI+ZB/B8Uv2cWT6r/k0/TZ1xk+g7vIuJB2mOj3WOUeWh/Sl6qHgpC8sfU6h5oUHLPG8TeYuPyB/Cpjrop1kTiws64kqHGGxaSC6OrehrXDJGauLs7KSfBJNCrqVdQyncEXB+Rq6dcEkOE4fFFfs440J3yqB+QqXJvlktt8lmoII5JlXcgVVyS5IbSI0xWY90X86hTvgXZYq5Il5nnxqonwEUMjE97tXKgDpa25oDENzfxj40YL4bBduU7Swd8oXzPj5UJ2NhyxPxFmf4+LDRqAMnYsWJOt732A096EGhoAoAoDM848xnD5IIBnxM2ka+A/qP6fPwNcsk3HZcsrJtcHXLPKqwfWTN22IbVnbWx8Bf8/yqIYUt3uyIwS3fJS+lbmCXBcNaWA2lLqiaX1J10O+gNdi404rxv4WGMP8AWTFRfpcgC7G2wvUpAUDmLGaN2HdO3ca2u2tKQNmt7C+/WoBzNCrCzKGHgReolFSVNENJ8ifE8rwMbrmQ/dP71jnoMUt1t8Dk8EXxsQ/wKdfsYt7eDC//ALVX9JlXu5H+fuR3UlxIkXhuK64n+2rLDqP8/oT0ZP8AIlXhEh+3iHPoLfrVlp5v3psnu34stYfhca+J9a6xwQiWUEiJOMxduIFuXvY2GgtrXai4zoAoDzfk5u35g4nNuIVSBT739ip96ElTi3FMdPxvEYPBzGNRCqlzqsOxZwvVzcAa9akE82PxccsfCcDOZZ1UviMXN3jGpNxpc3bXa+mg9IAo5x4RicHNgUj4ljpJsTOI2zOAuXTMQoGlrjx3qQaXhuLbD8fxUUkjmOeESoGYkLk3sCbAfa2qviQIsHzAI4sXxqZM7O3Y4WM+F7D30vbwbxqsY+11EJbnfMHDMVFg3xeM4tNDigudYo2VY1O4TJu/he9XLFTmDHy47+AwzizzP8RKNv8ATAtp4MC1SDZc8cMdmWZQWULZrdLG9/TWiILnL/NAmIjlGVzsRs37GjQFvFuJz/HlIWOhChb6Xt1H4/KlbAp4/E4nDYgZpWdtGtc2N+lqkHfHnxcLI8kxBe5AUmy2tpbbqKKgM+NcxyDs4oR9YyqWPgWAsAPHWoSAp43DicPkZ8Q5Z76Bjpa3n51KBY4/xGWNcOO0cHs8z2Nibnr7VCQGGCw2LlLyyP2YZDkGY2W9ug8B13oDP8BwU08rmKTKwFy5J1v6eNSyD0iBCFUE3IAF/HzqpISyBVLHQAXJ8hrQHnf0GxFsFPim+1isS8p97fnm96Es4+iT67FcUxv+7iezU/djvb3DD2oGUeROLQ4bi3Fxi5FilaUMpkIGZAXtYnwBX3HhUg4k4p8fzDgXUH4eNJGhY/8Act3WcA/yk2APXLeoBJ9OkTxDDYyMlSueByPB1uPlow/8qhkFf6TODdhwnhwZS0OHlQzqP6StmOnqRf71SlWwQ14bwrl6HJKnwhzEZMz5jcnTusT+IoCQjt+aR1XC4X2Ln/NCfA0bc4Qh3VlaykgMLEG35VNEGew6jE48NChVQwY+QBuSbbXqeEQW+VvrcfJJ/wAm9zYfhUPgk+4j63ioG4Vh/aL/AJ08AHOx7TFRRDwA+bH/AOUQKkmIEHEmeQHKrn2tZT7WqfAEfMWP+JmQgEIe6l+tzYn3/KiBb4sol4ksdu6Cq28hqajwBr+MyFcPKRvkP5VAMpyHjEV3jIOd7W00soP71Zg3FVBzJGGUqwBBFiD1B3FARYPBxxIEiRUQbKosB8hQHPD+HxQJkhjSNb3yoABf0FAVeJcvYXEOHnw8UjjZmUE/5oCz/Dou0WTs07RFyK2UXVfAHoPKgO8bgo5VySoki3vlYAi420NASSxhlKsAykWIIuCPMHegFGE5TwUT548LArb3CC/+KAYw8PiWRpVjQSPozgDM1trnc0BxPwuFzdokJ8bUB8xKLDC/Zqq2U2AAGuw/GqZZdMGysnSbKGDmWNikcKBhoxU6WFhe+X19jXFZ5X01uvzyKKb4oiw+Is4cQxZ2UG673fM2+XwH41Vaie23h97/AKIU35FkyIR28kKAhgM17nQ2JvbodvSuizPp6mqRbr2tlbGYuOQEvAhZVJOc7ZTqL213X5t5VR6l09vr5fiI7z0JZ5kNyYEJi0JOya6bLsB3tNrirPO6e3HP59Sev0JJsq4g5Yos2neOhzEMTc22sv41MsslPpX5z/RLk7oll4p9WrBRdkL2ZrCwtfW2t7i2nWoef2U0uVZDybWQ8NSLtQVhRCwYgjcWIBuLaXvp6GrQyuTSrn+CYytjmuxcKAKAKAKAKAKAKAKAKAKA+OoIsQCD0NQ1ezBH8OmndXu7aDT08KjojttwRSPhwkdrZEtt9kdNqju4+SHSvIk7MWtYW8LValwTRy0CndVPXUDrvUOMXyiKRHHg1C2Iza5rtqSfH1qFjilXIUUdyYdG+0qm+9wDttUuEXyg0mR4rBrJbNsOmn7X9qrPGp1ZDjZMkSgkgAE7kDf18auopcImjupJP//Z"/>
          <p:cNvSpPr>
            <a:spLocks noChangeAspect="1" noChangeArrowheads="1"/>
          </p:cNvSpPr>
          <p:nvPr/>
        </p:nvSpPr>
        <p:spPr bwMode="auto">
          <a:xfrm>
            <a:off x="155575" y="-503238"/>
            <a:ext cx="1905000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5" name="AutoShape 4" descr="data:image/jpeg;base64,/9j/4AAQSkZJRgABAQAAAQABAAD/2wCEAAkGBxQTEBUUEhQUFhUXGSIYGRgYGSAgIBwfHhwhHB4gIyAYHSgiHB4mIB0fIjEhJSkrLjEuGh8zODMsNyguLisBCgoKDg0OGhAQGy4kICUsNC0tNDAsLCwsLC8sLCwvLCwsLDcsLCwtLC8vLCwsLCwsLCwsLCwsLCwsLCwsLCwsLP/AABEIAFgAoAMBEQACEQEDEQH/xAAbAAACAwEBAQAAAAAAAAAAAAAABQMEBgIHAf/EADwQAAIBAgQDBgIIBQMFAAAAAAECAwARBBIhMQUGQRMiUWFxkRSBByMyYqGxwdEVQlKi4TNTchZDgsLx/8QAGgEBAAMBAQEAAAAAAAAAAAAAAAECBAMFBv/EADERAAICAQMBBQcEAgMAAAAAAAABAhEDBCExEgUTQVFhIjJxkaGx8BSBwdFSchXh8f/aAAwDAQACEQMRAD8A9xoAoAoAoAoAoD47AAkkADUk9KLcN0Y3HfSHEJRFhonxDk5RY5QT5Egk+1q9CHZ8unqm+lHmz7Sh1dONdT+Raj52iVkXEZIy9/sSCQLbTvFQMp99jVHoptNw3r0r5F1r4JpZKV+Tv5moRgQCCCDqCOtYuDenZ9oAoAoAoAoAoAoAoAoAoAoAoAoAoAoAoDz/AOlji7JHHh0Nu0uz+gtYehN/avU7NxKUnN+HB5HauZxisa8eTHcmYGRsSsiqxEamTb7dhbKCdO8Tl+Zrfq5xWNp+O3w9f2PO0WOTyKSXG/x9P3Gi8LxUmSL4GFELhmC2BNjrdsxZR6Vw73FG5dbbrb/w0d1mnUO7VXvx9z0fgc696FIHiSLRbkWOp2AYkbX1sda8nMntJyts9nDJbwUaSGc0qqpZiFUakk2Arg3W7NMYuTqKtiVOaoW/01nkW9s8cTsvuBrXJZ4vi3+xufZuaPvuMX5OST+Q4w04dQwDAfeUqfZheuqdqzFODg6f0dktSUCgCgCgF3FuKLDYFkDHXvX29FGv4Vk1WqhhW7Sfrf28TTp9PLLuk69BcvMVozJ/qAOFay5SLgm4uxvt5VjXaaWN5PeSdOlVX8W/4NL0Fz6OHVre/wCEPsPOroGU3Ui4NepjyRyRUovZnnzg4ScZcklXKhQBQGa4tzUEYrCA5G7E6fK29edn7QUX0wVmaeoS2iU+F8bxU0mVOzPU3GgHyrlh1WoyyqNFYZcknSHmB4xeQwyr2co6XuG9DW3HqLn3c1Uvv8DtHJv0vZiDnfhebEQzlQ6pHJ3TsWVS6AjqDrp93zr2NJlqEoLxa+XDMesw9WSM3vSfz8DK8E4483ZwSSNKZnZpc97IFHcy30WxBe4tsB0rdmwKFzSqlt6+d/Y8/BqHOoSd23fpXFffYaQCK2KfCSw9pMjSFy1mTMQSoFu6FBJJ6kja1cH1ewsidJ1xz/dmiPR7bxyVtXzx/VDnkzBg4mfEhlYOka5lNwXC9+x62IHua4aqdY4464b+XgadJC8ksid2l8/Ez/0ocXZphhwbIgDMP6mO1/QfnXz2syNy6PA+87C0sY43mfL2Xov+xxw/Fdlg8CpmaFHRi7qB0FwLspAuT4dK6xl044K6Riy4+81OeSh1NNUn9Xyjv+MqgLLjZJGVwFjIXvrmA/ljBvYnY1PeJbqV/nwI/Syl7MsKimt3vs6/2o21bDwRZxTjsMDBXa7kXCKLtYbm3QeZtV445S3RZQbKnD+bcPKbZuzP3yoHuGIq0sMkWeOSH1cjmYjE4czqLsodJJFbNfq1xsPWvmsmJ6mK9pJxlJO/ie7DIsDe1pqLXyBOG5IZVDF2cCwC2AKknqbnfwpHSdGGcE+pyrwrj9w9R1ZIyapK/HzG/JTH4dr7Zzb2H63rd2K28D8r2+n8mPtNLvV8DQV655wUAl5sxpjw9lNi5y/Lr+H51j12VwxbeOxxzy6YiLg3LQmgzs5Un7FttPHxrFp9CsmPqbryOOPB1RtlvkhMrzq2jiwI9CwP4117OXTKafO38ltOqbRX53Np4yNDl3HkdK59o7ZItc0V1PvI0uAlE+HRm6gE26EdR4G4vXqafK5QUzRGpw3MlxvlHEd8YU4cBxZiEyOQdwSLix62Ar1sWrx7d5e3raPOzaPLv3db+lMocv8A0dzpKskkwjy/7epPlqLAfI+ldc/aEJRcYxv4nHT9mZIyUpSr4Ho2FwyRoEjUKo2AFgK8qUnJ2z2YxUVUVSPKvpO4eUxfaW7sq6HzXQj12NeTrINTvzPs+w86np+jxi/ozT8v8djbDQKjyp2aWcCIsDltfvWt0I0/qrTiypxVXt6HlazRzjmm5JO3t7Vc+l/lDY8YWchYXmjbx7E9dP516E3+Vde8U9ot/Ix/pZYfayJNf7L+GOMXOEjdzsqlvYXrulbowJW6PKeW+CvjUlxM8yoZpBGCwvmswZ1AJG9goHka35ZrG1GK4NU5KFJLg2//AElH8f8AFfV5cmXsuzFr7Zr33+VZe+fR0HDvX0dI24NhHiiCPIJLE5Wtbu37otc7DT5Vzk03aKSduz5isADdlGu5AsLnxuayZNOnbR2x5mtmUYcLMWt2UaDqWcufkBYVljhzN10JL1bl/RolkxJe82/RV/Y6ijCiwFuv716UYqKpGFybds7qSAoDO87Qkwqw/lbX5i3515/aMW8afkzPqFcbO+Usavw1iwBQkG5tpe4NW0OWLxU3wTgkugT4QibHuUkMYN8rLubWGl/HeskKyamTjKvgco1LK6Yu49ft2BkMltMxt7aaaVm1V9605Wcsvvc2bXlyEphYwdyL++te1pIuOGKZtxKoIZ1oOgUAUBV4lw6OeMxyqGU9P1B6Hzqs4KaqR2wZ8mCanjdMUNysixskRjXMRdmhVrqP5Ta19dbmuXcJKl9jZ/yMnNSnbripNb+fiMOF8Fhg1REz2sXCKD/aBV4Y4x4Rmz6vLm2lJ15W2XpYwylTqCLH0OldEZjI8vYb4TDyxYqMFMK3axyZb5lNyGA/rGoPqK05H1yTj4nab6mmvEz0MnB3cJF8VdzpHGZQCT90GurWdK3X0OjWVbuvoekcLwEcESxxLkRdl8L61jlJydszSk27ZaqpAUAUAUAUBHiIVdSrC4IsRVZRUk0yGk1TMjFwUYea8sfaxW0YC+XzKj2ryo6VYclzXVHz8v2MqxdEt1aEfEXV5nMSkKTooH6DasWZxnkbgtjhOnLYccC5aZ2DTDKg1yndv2Fa9NoZSfVNUvudseBt3I21eybBZxfjsOHsJG7x2Ubn9vnXHLnhjW5SeRR5FycQxk+sUQiToX3Pv+1ZVl1GX3I9K9Tl15JcKjv+D4pvtYoj/iv+RU/ptQ+cn0J7vI+ZB/B8Uv2cWT6r/k0/TZ1xk+g7vIuJB2mOj3WOUeWh/Sl6qHgpC8sfU6h5oUHLPG8TeYuPyB/Cpjrop1kTiws64kqHGGxaSC6OrehrXDJGauLs7KSfBJNCrqVdQyncEXB+Rq6dcEkOE4fFFfs440J3yqB+QqXJvlktt8lmoII5JlXcgVVyS5IbSI0xWY90X86hTvgXZYq5Il5nnxqonwEUMjE97tXKgDpa25oDENzfxj40YL4bBduU7Swd8oXzPj5UJ2NhyxPxFmf4+LDRqAMnYsWJOt732A096EGhoAoAoDM848xnD5IIBnxM2ka+A/qP6fPwNcsk3HZcsrJtcHXLPKqwfWTN22IbVnbWx8Bf8/yqIYUt3uyIwS3fJS+lbmCXBcNaWA2lLqiaX1J10O+gNdi404rxv4WGMP8AWTFRfpcgC7G2wvUpAUDmLGaN2HdO3ca2u2tKQNmt7C+/WoBzNCrCzKGHgReolFSVNENJ8ifE8rwMbrmQ/dP71jnoMUt1t8Dk8EXxsQ/wKdfsYt7eDC//ALVX9JlXu5H+fuR3UlxIkXhuK64n+2rLDqP8/oT0ZP8AIlXhEh+3iHPoLfrVlp5v3psnu34stYfhca+J9a6xwQiWUEiJOMxduIFuXvY2GgtrXai4zoAoDzfk5u35g4nNuIVSBT739ip96ElTi3FMdPxvEYPBzGNRCqlzqsOxZwvVzcAa9akE82PxccsfCcDOZZ1UviMXN3jGpNxpc3bXa+mg9IAo5x4RicHNgUj4ljpJsTOI2zOAuXTMQoGlrjx3qQaXhuLbD8fxUUkjmOeESoGYkLk3sCbAfa2qviQIsHzAI4sXxqZM7O3Y4WM+F7D30vbwbxqsY+11EJbnfMHDMVFg3xeM4tNDigudYo2VY1O4TJu/he9XLFTmDHy47+AwzizzP8RKNv8ATAtp4MC1SDZc8cMdmWZQWULZrdLG9/TWiILnL/NAmIjlGVzsRs37GjQFvFuJz/HlIWOhChb6Xt1H4/KlbAp4/E4nDYgZpWdtGtc2N+lqkHfHnxcLI8kxBe5AUmy2tpbbqKKgM+NcxyDs4oR9YyqWPgWAsAPHWoSAp43DicPkZ8Q5Z76Bjpa3n51KBY4/xGWNcOO0cHs8z2Nibnr7VCQGGCw2LlLyyP2YZDkGY2W9ug8B13oDP8BwU08rmKTKwFy5J1v6eNSyD0iBCFUE3IAF/HzqpISyBVLHQAXJ8hrQHnf0GxFsFPim+1isS8p97fnm96Es4+iT67FcUxv+7iezU/djvb3DD2oGUeROLQ4bi3Fxi5FilaUMpkIGZAXtYnwBX3HhUg4k4p8fzDgXUH4eNJGhY/8Act3WcA/yk2APXLeoBJ9OkTxDDYyMlSueByPB1uPlow/8qhkFf6TODdhwnhwZS0OHlQzqP6StmOnqRf71SlWwQ14bwrl6HJKnwhzEZMz5jcnTusT+IoCQjt+aR1XC4X2Ln/NCfA0bc4Qh3VlaykgMLEG35VNEGew6jE48NChVQwY+QBuSbbXqeEQW+VvrcfJJ/wAm9zYfhUPgk+4j63ioG4Vh/aL/AJ08AHOx7TFRRDwA+bH/AOUQKkmIEHEmeQHKrn2tZT7WqfAEfMWP+JmQgEIe6l+tzYn3/KiBb4sol4ksdu6Cq28hqajwBr+MyFcPKRvkP5VAMpyHjEV3jIOd7W00soP71Zg3FVBzJGGUqwBBFiD1B3FARYPBxxIEiRUQbKosB8hQHPD+HxQJkhjSNb3yoABf0FAVeJcvYXEOHnw8UjjZmUE/5oCz/Dou0WTs07RFyK2UXVfAHoPKgO8bgo5VySoki3vlYAi420NASSxhlKsAykWIIuCPMHegFGE5TwUT548LArb3CC/+KAYw8PiWRpVjQSPozgDM1trnc0BxPwuFzdokJ8bUB8xKLDC/Zqq2U2AAGuw/GqZZdMGysnSbKGDmWNikcKBhoxU6WFhe+X19jXFZ5X01uvzyKKb4oiw+Is4cQxZ2UG673fM2+XwH41Vaie23h97/AKIU35FkyIR28kKAhgM17nQ2JvbodvSuizPp6mqRbr2tlbGYuOQEvAhZVJOc7ZTqL213X5t5VR6l09vr5fiI7z0JZ5kNyYEJi0JOya6bLsB3tNrirPO6e3HP59Sev0JJsq4g5Yos2neOhzEMTc22sv41MsslPpX5z/RLk7oll4p9WrBRdkL2ZrCwtfW2t7i2nWoef2U0uVZDybWQ8NSLtQVhRCwYgjcWIBuLaXvp6GrQyuTSrn+CYytjmuxcKAKAKAKAKAKAKAKAKAKA+OoIsQCD0NQ1ezBH8OmndXu7aDT08KjojttwRSPhwkdrZEtt9kdNqju4+SHSvIk7MWtYW8LValwTRy0CndVPXUDrvUOMXyiKRHHg1C2Iza5rtqSfH1qFjilXIUUdyYdG+0qm+9wDttUuEXyg0mR4rBrJbNsOmn7X9qrPGp1ZDjZMkSgkgAE7kDf18auopcImjupJP//Z"/>
          <p:cNvSpPr>
            <a:spLocks noChangeAspect="1" noChangeArrowheads="1"/>
          </p:cNvSpPr>
          <p:nvPr/>
        </p:nvSpPr>
        <p:spPr bwMode="auto">
          <a:xfrm>
            <a:off x="307975" y="-350838"/>
            <a:ext cx="1905000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7170" name="Picture 2" descr="Image result for town hall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784" y="1860064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Image result for bike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4" name="AutoShape 7" descr="Image result for bike ic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5" name="AutoShape 9" descr="Image result for bike ic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6" name="AutoShape 11" descr="Image result for bike ico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0" name="AutoShape 14" descr="Image result for bike icon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1" name="AutoShape 17" descr="Image result for bike icon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7186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49" y="4308336"/>
            <a:ext cx="1347501" cy="134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8" name="Picture 20" descr="Image result for bike share ic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40" r="64504" b="19430"/>
          <a:stretch/>
        </p:blipFill>
        <p:spPr bwMode="auto">
          <a:xfrm>
            <a:off x="2506789" y="4271784"/>
            <a:ext cx="1777179" cy="137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/>
          <p:cNvCxnSpPr>
            <a:stCxn id="7170" idx="2"/>
            <a:endCxn id="7186" idx="0"/>
          </p:cNvCxnSpPr>
          <p:nvPr/>
        </p:nvCxnSpPr>
        <p:spPr>
          <a:xfrm flipH="1">
            <a:off x="1534700" y="3765064"/>
            <a:ext cx="990584" cy="54327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7170" idx="2"/>
            <a:endCxn id="7188" idx="0"/>
          </p:cNvCxnSpPr>
          <p:nvPr/>
        </p:nvCxnSpPr>
        <p:spPr>
          <a:xfrm>
            <a:off x="2525284" y="3765064"/>
            <a:ext cx="870095" cy="50672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" descr="Image result for town hall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384" y="2002336"/>
            <a:ext cx="1683080" cy="168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261" y="2321220"/>
            <a:ext cx="1347501" cy="134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0" descr="Image result for bike share ic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40" r="64504" b="19430"/>
          <a:stretch/>
        </p:blipFill>
        <p:spPr bwMode="auto">
          <a:xfrm>
            <a:off x="5053357" y="4283184"/>
            <a:ext cx="1777179" cy="137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Straight Arrow Connector 27"/>
          <p:cNvCxnSpPr>
            <a:stCxn id="25" idx="2"/>
          </p:cNvCxnSpPr>
          <p:nvPr/>
        </p:nvCxnSpPr>
        <p:spPr>
          <a:xfrm>
            <a:off x="5934012" y="3662732"/>
            <a:ext cx="7935" cy="8463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732240" y="2821320"/>
            <a:ext cx="772550" cy="0"/>
          </a:xfrm>
          <a:prstGeom prst="line">
            <a:avLst/>
          </a:prstGeom>
          <a:ln w="3810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hape 258"/>
          <p:cNvSpPr txBox="1">
            <a:spLocks/>
          </p:cNvSpPr>
          <p:nvPr/>
        </p:nvSpPr>
        <p:spPr>
          <a:xfrm>
            <a:off x="6804248" y="4221088"/>
            <a:ext cx="2248123" cy="476396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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Courier New" pitchFamily="49" charset="0"/>
              <a:buChar char="o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SzPct val="25000"/>
              <a:buFont typeface="Noto Symbol"/>
              <a:buNone/>
            </a:pPr>
            <a:r>
              <a:rPr lang="en-US" sz="2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RFP/Contract</a:t>
            </a:r>
          </a:p>
          <a:p>
            <a:pPr marL="0" indent="0">
              <a:spcBef>
                <a:spcPts val="0"/>
              </a:spcBef>
              <a:buSzPct val="25000"/>
              <a:buFont typeface="Noto Symbol"/>
              <a:buNone/>
            </a:pPr>
            <a:endParaRPr lang="en-US" sz="2800" b="1" dirty="0" smtClean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Picture 4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3" t="8434" r="63596" b="52620"/>
          <a:stretch/>
        </p:blipFill>
        <p:spPr bwMode="auto">
          <a:xfrm rot="12167316" flipH="1">
            <a:off x="918966" y="3126701"/>
            <a:ext cx="956397" cy="99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Shape 258"/>
          <p:cNvSpPr txBox="1">
            <a:spLocks/>
          </p:cNvSpPr>
          <p:nvPr/>
        </p:nvSpPr>
        <p:spPr>
          <a:xfrm>
            <a:off x="107504" y="2605678"/>
            <a:ext cx="2248123" cy="476396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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Courier New" pitchFamily="49" charset="0"/>
              <a:buChar char="o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SzPct val="25000"/>
              <a:buFont typeface="Noto Symbol"/>
              <a:buNone/>
            </a:pPr>
            <a:r>
              <a:rPr lang="en-US" sz="2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2 Contracts!</a:t>
            </a:r>
          </a:p>
          <a:p>
            <a:pPr marL="0" indent="0">
              <a:spcBef>
                <a:spcPts val="0"/>
              </a:spcBef>
              <a:buSzPct val="25000"/>
              <a:buFont typeface="Noto Symbol"/>
              <a:buNone/>
            </a:pPr>
            <a:endParaRPr lang="en-US" sz="2800" b="1" dirty="0" smtClean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09470" y="5877272"/>
            <a:ext cx="4248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err="1" smtClean="0"/>
              <a:t>Eg</a:t>
            </a:r>
            <a:r>
              <a:rPr lang="en-CA" sz="2800" dirty="0" smtClean="0"/>
              <a:t>. Toronto Bike Share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4521" y="6291282"/>
            <a:ext cx="48375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/>
              <a:t>Base capital funding required</a:t>
            </a:r>
          </a:p>
        </p:txBody>
      </p:sp>
    </p:spTree>
    <p:extLst>
      <p:ext uri="{BB962C8B-B14F-4D97-AF65-F5344CB8AC3E}">
        <p14:creationId xmlns:p14="http://schemas.microsoft.com/office/powerpoint/2010/main" val="35178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2880"/>
            <a:ext cx="9144000" cy="1111664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What Kind of City-Operator-Supplier Set-up?</a:t>
            </a:r>
            <a:endParaRPr lang="en-CA" dirty="0"/>
          </a:p>
        </p:txBody>
      </p:sp>
      <p:sp>
        <p:nvSpPr>
          <p:cNvPr id="48" name="Content Placeholder 2"/>
          <p:cNvSpPr>
            <a:spLocks noGrp="1"/>
          </p:cNvSpPr>
          <p:nvPr>
            <p:ph idx="1"/>
          </p:nvPr>
        </p:nvSpPr>
        <p:spPr>
          <a:xfrm rot="5400000">
            <a:off x="4445733" y="-3141477"/>
            <a:ext cx="216023" cy="9180514"/>
          </a:xfrm>
          <a:prstGeom prst="rect">
            <a:avLst/>
          </a:prstGeom>
          <a:solidFill>
            <a:srgbClr val="005278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CA" dirty="0"/>
          </a:p>
        </p:txBody>
      </p:sp>
      <p:sp>
        <p:nvSpPr>
          <p:cNvPr id="14" name="AutoShape 2" descr="data:image/jpeg;base64,/9j/4AAQSkZJRgABAQAAAQABAAD/2wCEAAkGBxQTEBUUEhQUFhUXGSIYGRgYGSAgIBwfHhwhHB4gIyAYHSgiHB4mIB0fIjEhJSkrLjEuGh8zODMsNyguLisBCgoKDg0OGhAQGy4kICUsNC0tNDAsLCwsLC8sLCwvLCwsLDcsLCwtLC8vLCwsLCwsLCwsLCwsLCwsLCwsLCwsLP/AABEIAFgAoAMBEQACEQEDEQH/xAAbAAACAwEBAQAAAAAAAAAAAAAABQMEBgIHAf/EADwQAAIBAgQDBgIIBQMFAAAAAAECAwARBBIhMQUGQRMiUWFxkRSBByMyYqGxwdEVQlKi4TNTchZDgsLx/8QAGgEBAAMBAQEAAAAAAAAAAAAAAAECBAMFBv/EADERAAICAQMBBQcEAgMAAAAAAAABAhEDBCExEgUTQVFhIjJxkaGx8BSBwdFSchXh8f/aAAwDAQACEQMRAD8A9xoAoAoAoAoAoD47AAkkADUk9KLcN0Y3HfSHEJRFhonxDk5RY5QT5Egk+1q9CHZ8unqm+lHmz7Sh1dONdT+Raj52iVkXEZIy9/sSCQLbTvFQMp99jVHoptNw3r0r5F1r4JpZKV+Tv5moRgQCCCDqCOtYuDenZ9oAoAoAoAoAoAoAoAoAoAoAoAoAoAoAoDz/AOlji7JHHh0Nu0uz+gtYehN/avU7NxKUnN+HB5HauZxisa8eTHcmYGRsSsiqxEamTb7dhbKCdO8Tl+Zrfq5xWNp+O3w9f2PO0WOTyKSXG/x9P3Gi8LxUmSL4GFELhmC2BNjrdsxZR6Vw73FG5dbbrb/w0d1mnUO7VXvx9z0fgc696FIHiSLRbkWOp2AYkbX1sda8nMntJyts9nDJbwUaSGc0qqpZiFUakk2Arg3W7NMYuTqKtiVOaoW/01nkW9s8cTsvuBrXJZ4vi3+xufZuaPvuMX5OST+Q4w04dQwDAfeUqfZheuqdqzFODg6f0dktSUCgCgCgF3FuKLDYFkDHXvX29FGv4Vk1WqhhW7Sfrf28TTp9PLLuk69BcvMVozJ/qAOFay5SLgm4uxvt5VjXaaWN5PeSdOlVX8W/4NL0Fz6OHVre/wCEPsPOroGU3Ui4NepjyRyRUovZnnzg4ScZcklXKhQBQGa4tzUEYrCA5G7E6fK29edn7QUX0wVmaeoS2iU+F8bxU0mVOzPU3GgHyrlh1WoyyqNFYZcknSHmB4xeQwyr2co6XuG9DW3HqLn3c1Uvv8DtHJv0vZiDnfhebEQzlQ6pHJ3TsWVS6AjqDrp93zr2NJlqEoLxa+XDMesw9WSM3vSfz8DK8E4483ZwSSNKZnZpc97IFHcy30WxBe4tsB0rdmwKFzSqlt6+d/Y8/BqHOoSd23fpXFffYaQCK2KfCSw9pMjSFy1mTMQSoFu6FBJJ6kja1cH1ewsidJ1xz/dmiPR7bxyVtXzx/VDnkzBg4mfEhlYOka5lNwXC9+x62IHua4aqdY4464b+XgadJC8ksid2l8/Ez/0ocXZphhwbIgDMP6mO1/QfnXz2syNy6PA+87C0sY43mfL2Xov+xxw/Fdlg8CpmaFHRi7qB0FwLspAuT4dK6xl044K6Riy4+81OeSh1NNUn9Xyjv+MqgLLjZJGVwFjIXvrmA/ljBvYnY1PeJbqV/nwI/Syl7MsKimt3vs6/2o21bDwRZxTjsMDBXa7kXCKLtYbm3QeZtV445S3RZQbKnD+bcPKbZuzP3yoHuGIq0sMkWeOSH1cjmYjE4czqLsodJJFbNfq1xsPWvmsmJ6mK9pJxlJO/ie7DIsDe1pqLXyBOG5IZVDF2cCwC2AKknqbnfwpHSdGGcE+pyrwrj9w9R1ZIyapK/HzG/JTH4dr7Zzb2H63rd2K28D8r2+n8mPtNLvV8DQV655wUAl5sxpjw9lNi5y/Lr+H51j12VwxbeOxxzy6YiLg3LQmgzs5Un7FttPHxrFp9CsmPqbryOOPB1RtlvkhMrzq2jiwI9CwP4117OXTKafO38ltOqbRX53Np4yNDl3HkdK59o7ZItc0V1PvI0uAlE+HRm6gE26EdR4G4vXqafK5QUzRGpw3MlxvlHEd8YU4cBxZiEyOQdwSLix62Ar1sWrx7d5e3raPOzaPLv3db+lMocv8A0dzpKskkwjy/7epPlqLAfI+ldc/aEJRcYxv4nHT9mZIyUpSr4Ho2FwyRoEjUKo2AFgK8qUnJ2z2YxUVUVSPKvpO4eUxfaW7sq6HzXQj12NeTrINTvzPs+w86np+jxi/ozT8v8djbDQKjyp2aWcCIsDltfvWt0I0/qrTiypxVXt6HlazRzjmm5JO3t7Vc+l/lDY8YWchYXmjbx7E9dP516E3+Vde8U9ot/Ix/pZYfayJNf7L+GOMXOEjdzsqlvYXrulbowJW6PKeW+CvjUlxM8yoZpBGCwvmswZ1AJG9goHka35ZrG1GK4NU5KFJLg2//AElH8f8AFfV5cmXsuzFr7Zr33+VZe+fR0HDvX0dI24NhHiiCPIJLE5Wtbu37otc7DT5Vzk03aKSduz5isADdlGu5AsLnxuayZNOnbR2x5mtmUYcLMWt2UaDqWcufkBYVljhzN10JL1bl/RolkxJe82/RV/Y6ijCiwFuv716UYqKpGFybds7qSAoDO87Qkwqw/lbX5i3515/aMW8afkzPqFcbO+Usavw1iwBQkG5tpe4NW0OWLxU3wTgkugT4QibHuUkMYN8rLubWGl/HeskKyamTjKvgco1LK6Yu49ft2BkMltMxt7aaaVm1V9605Wcsvvc2bXlyEphYwdyL++te1pIuOGKZtxKoIZ1oOgUAUBV4lw6OeMxyqGU9P1B6Hzqs4KaqR2wZ8mCanjdMUNysixskRjXMRdmhVrqP5Ta19dbmuXcJKl9jZ/yMnNSnbripNb+fiMOF8Fhg1REz2sXCKD/aBV4Y4x4Rmz6vLm2lJ15W2XpYwylTqCLH0OldEZjI8vYb4TDyxYqMFMK3axyZb5lNyGA/rGoPqK05H1yTj4nab6mmvEz0MnB3cJF8VdzpHGZQCT90GurWdK3X0OjWVbuvoekcLwEcESxxLkRdl8L61jlJydszSk27ZaqpAUAUAUAUBHiIVdSrC4IsRVZRUk0yGk1TMjFwUYea8sfaxW0YC+XzKj2ryo6VYclzXVHz8v2MqxdEt1aEfEXV5nMSkKTooH6DasWZxnkbgtjhOnLYccC5aZ2DTDKg1yndv2Fa9NoZSfVNUvudseBt3I21eybBZxfjsOHsJG7x2Ubn9vnXHLnhjW5SeRR5FycQxk+sUQiToX3Pv+1ZVl1GX3I9K9Tl15JcKjv+D4pvtYoj/iv+RU/ptQ+cn0J7vI+ZB/B8Uv2cWT6r/k0/TZ1xk+g7vIuJB2mOj3WOUeWh/Sl6qHgpC8sfU6h5oUHLPG8TeYuPyB/Cpjrop1kTiws64kqHGGxaSC6OrehrXDJGauLs7KSfBJNCrqVdQyncEXB+Rq6dcEkOE4fFFfs440J3yqB+QqXJvlktt8lmoII5JlXcgVVyS5IbSI0xWY90X86hTvgXZYq5Il5nnxqonwEUMjE97tXKgDpa25oDENzfxj40YL4bBduU7Swd8oXzPj5UJ2NhyxPxFmf4+LDRqAMnYsWJOt732A096EGhoAoAoDM848xnD5IIBnxM2ka+A/qP6fPwNcsk3HZcsrJtcHXLPKqwfWTN22IbVnbWx8Bf8/yqIYUt3uyIwS3fJS+lbmCXBcNaWA2lLqiaX1J10O+gNdi404rxv4WGMP8AWTFRfpcgC7G2wvUpAUDmLGaN2HdO3ca2u2tKQNmt7C+/WoBzNCrCzKGHgReolFSVNENJ8ifE8rwMbrmQ/dP71jnoMUt1t8Dk8EXxsQ/wKdfsYt7eDC//ALVX9JlXu5H+fuR3UlxIkXhuK64n+2rLDqP8/oT0ZP8AIlXhEh+3iHPoLfrVlp5v3psnu34stYfhca+J9a6xwQiWUEiJOMxduIFuXvY2GgtrXai4zoAoDzfk5u35g4nNuIVSBT739ip96ElTi3FMdPxvEYPBzGNRCqlzqsOxZwvVzcAa9akE82PxccsfCcDOZZ1UviMXN3jGpNxpc3bXa+mg9IAo5x4RicHNgUj4ljpJsTOI2zOAuXTMQoGlrjx3qQaXhuLbD8fxUUkjmOeESoGYkLk3sCbAfa2qviQIsHzAI4sXxqZM7O3Y4WM+F7D30vbwbxqsY+11EJbnfMHDMVFg3xeM4tNDigudYo2VY1O4TJu/he9XLFTmDHy47+AwzizzP8RKNv8ATAtp4MC1SDZc8cMdmWZQWULZrdLG9/TWiILnL/NAmIjlGVzsRs37GjQFvFuJz/HlIWOhChb6Xt1H4/KlbAp4/E4nDYgZpWdtGtc2N+lqkHfHnxcLI8kxBe5AUmy2tpbbqKKgM+NcxyDs4oR9YyqWPgWAsAPHWoSAp43DicPkZ8Q5Z76Bjpa3n51KBY4/xGWNcOO0cHs8z2Nibnr7VCQGGCw2LlLyyP2YZDkGY2W9ug8B13oDP8BwU08rmKTKwFy5J1v6eNSyD0iBCFUE3IAF/HzqpISyBVLHQAXJ8hrQHnf0GxFsFPim+1isS8p97fnm96Es4+iT67FcUxv+7iezU/djvb3DD2oGUeROLQ4bi3Fxi5FilaUMpkIGZAXtYnwBX3HhUg4k4p8fzDgXUH4eNJGhY/8Act3WcA/yk2APXLeoBJ9OkTxDDYyMlSueByPB1uPlow/8qhkFf6TODdhwnhwZS0OHlQzqP6StmOnqRf71SlWwQ14bwrl6HJKnwhzEZMz5jcnTusT+IoCQjt+aR1XC4X2Ln/NCfA0bc4Qh3VlaykgMLEG35VNEGew6jE48NChVQwY+QBuSbbXqeEQW+VvrcfJJ/wAm9zYfhUPgk+4j63ioG4Vh/aL/AJ08AHOx7TFRRDwA+bH/AOUQKkmIEHEmeQHKrn2tZT7WqfAEfMWP+JmQgEIe6l+tzYn3/KiBb4sol4ksdu6Cq28hqajwBr+MyFcPKRvkP5VAMpyHjEV3jIOd7W00soP71Zg3FVBzJGGUqwBBFiD1B3FARYPBxxIEiRUQbKosB8hQHPD+HxQJkhjSNb3yoABf0FAVeJcvYXEOHnw8UjjZmUE/5oCz/Dou0WTs07RFyK2UXVfAHoPKgO8bgo5VySoki3vlYAi420NASSxhlKsAykWIIuCPMHegFGE5TwUT548LArb3CC/+KAYw8PiWRpVjQSPozgDM1trnc0BxPwuFzdokJ8bUB8xKLDC/Zqq2U2AAGuw/GqZZdMGysnSbKGDmWNikcKBhoxU6WFhe+X19jXFZ5X01uvzyKKb4oiw+Is4cQxZ2UG673fM2+XwH41Vaie23h97/AKIU35FkyIR28kKAhgM17nQ2JvbodvSuizPp6mqRbr2tlbGYuOQEvAhZVJOc7ZTqL213X5t5VR6l09vr5fiI7z0JZ5kNyYEJi0JOya6bLsB3tNrirPO6e3HP59Sev0JJsq4g5Yos2neOhzEMTc22sv41MsslPpX5z/RLk7oll4p9WrBRdkL2ZrCwtfW2t7i2nWoef2U0uVZDybWQ8NSLtQVhRCwYgjcWIBuLaXvp6GrQyuTSrn+CYytjmuxcKAKAKAKAKAKAKAKAKAKA+OoIsQCD0NQ1ezBH8OmndXu7aDT08KjojttwRSPhwkdrZEtt9kdNqju4+SHSvIk7MWtYW8LValwTRy0CndVPXUDrvUOMXyiKRHHg1C2Iza5rtqSfH1qFjilXIUUdyYdG+0qm+9wDttUuEXyg0mR4rBrJbNsOmn7X9qrPGp1ZDjZMkSgkgAE7kDf18auopcImjupJP//Z"/>
          <p:cNvSpPr>
            <a:spLocks noChangeAspect="1" noChangeArrowheads="1"/>
          </p:cNvSpPr>
          <p:nvPr/>
        </p:nvSpPr>
        <p:spPr bwMode="auto">
          <a:xfrm>
            <a:off x="155575" y="-503238"/>
            <a:ext cx="1905000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5" name="AutoShape 4" descr="data:image/jpeg;base64,/9j/4AAQSkZJRgABAQAAAQABAAD/2wCEAAkGBxQTEBUUEhQUFhUXGSIYGRgYGSAgIBwfHhwhHB4gIyAYHSgiHB4mIB0fIjEhJSkrLjEuGh8zODMsNyguLisBCgoKDg0OGhAQGy4kICUsNC0tNDAsLCwsLC8sLCwvLCwsLDcsLCwtLC8vLCwsLCwsLCwsLCwsLCwsLCwsLCwsLP/AABEIAFgAoAMBEQACEQEDEQH/xAAbAAACAwEBAQAAAAAAAAAAAAAABQMEBgIHAf/EADwQAAIBAgQDBgIIBQMFAAAAAAECAwARBBIhMQUGQRMiUWFxkRSBByMyYqGxwdEVQlKi4TNTchZDgsLx/8QAGgEBAAMBAQEAAAAAAAAAAAAAAAECBAMFBv/EADERAAICAQMBBQcEAgMAAAAAAAABAhEDBCExEgUTQVFhIjJxkaGx8BSBwdFSchXh8f/aAAwDAQACEQMRAD8A9xoAoAoAoAoAoD47AAkkADUk9KLcN0Y3HfSHEJRFhonxDk5RY5QT5Egk+1q9CHZ8unqm+lHmz7Sh1dONdT+Raj52iVkXEZIy9/sSCQLbTvFQMp99jVHoptNw3r0r5F1r4JpZKV+Tv5moRgQCCCDqCOtYuDenZ9oAoAoAoAoAoAoAoAoAoAoAoAoAoAoAoDz/AOlji7JHHh0Nu0uz+gtYehN/avU7NxKUnN+HB5HauZxisa8eTHcmYGRsSsiqxEamTb7dhbKCdO8Tl+Zrfq5xWNp+O3w9f2PO0WOTyKSXG/x9P3Gi8LxUmSL4GFELhmC2BNjrdsxZR6Vw73FG5dbbrb/w0d1mnUO7VXvx9z0fgc696FIHiSLRbkWOp2AYkbX1sda8nMntJyts9nDJbwUaSGc0qqpZiFUakk2Arg3W7NMYuTqKtiVOaoW/01nkW9s8cTsvuBrXJZ4vi3+xufZuaPvuMX5OST+Q4w04dQwDAfeUqfZheuqdqzFODg6f0dktSUCgCgCgF3FuKLDYFkDHXvX29FGv4Vk1WqhhW7Sfrf28TTp9PLLuk69BcvMVozJ/qAOFay5SLgm4uxvt5VjXaaWN5PeSdOlVX8W/4NL0Fz6OHVre/wCEPsPOroGU3Ui4NepjyRyRUovZnnzg4ScZcklXKhQBQGa4tzUEYrCA5G7E6fK29edn7QUX0wVmaeoS2iU+F8bxU0mVOzPU3GgHyrlh1WoyyqNFYZcknSHmB4xeQwyr2co6XuG9DW3HqLn3c1Uvv8DtHJv0vZiDnfhebEQzlQ6pHJ3TsWVS6AjqDrp93zr2NJlqEoLxa+XDMesw9WSM3vSfz8DK8E4483ZwSSNKZnZpc97IFHcy30WxBe4tsB0rdmwKFzSqlt6+d/Y8/BqHOoSd23fpXFffYaQCK2KfCSw9pMjSFy1mTMQSoFu6FBJJ6kja1cH1ewsidJ1xz/dmiPR7bxyVtXzx/VDnkzBg4mfEhlYOka5lNwXC9+x62IHua4aqdY4464b+XgadJC8ksid2l8/Ez/0ocXZphhwbIgDMP6mO1/QfnXz2syNy6PA+87C0sY43mfL2Xov+xxw/Fdlg8CpmaFHRi7qB0FwLspAuT4dK6xl044K6Riy4+81OeSh1NNUn9Xyjv+MqgLLjZJGVwFjIXvrmA/ljBvYnY1PeJbqV/nwI/Syl7MsKimt3vs6/2o21bDwRZxTjsMDBXa7kXCKLtYbm3QeZtV445S3RZQbKnD+bcPKbZuzP3yoHuGIq0sMkWeOSH1cjmYjE4czqLsodJJFbNfq1xsPWvmsmJ6mK9pJxlJO/ie7DIsDe1pqLXyBOG5IZVDF2cCwC2AKknqbnfwpHSdGGcE+pyrwrj9w9R1ZIyapK/HzG/JTH4dr7Zzb2H63rd2K28D8r2+n8mPtNLvV8DQV655wUAl5sxpjw9lNi5y/Lr+H51j12VwxbeOxxzy6YiLg3LQmgzs5Un7FttPHxrFp9CsmPqbryOOPB1RtlvkhMrzq2jiwI9CwP4117OXTKafO38ltOqbRX53Np4yNDl3HkdK59o7ZItc0V1PvI0uAlE+HRm6gE26EdR4G4vXqafK5QUzRGpw3MlxvlHEd8YU4cBxZiEyOQdwSLix62Ar1sWrx7d5e3raPOzaPLv3db+lMocv8A0dzpKskkwjy/7epPlqLAfI+ldc/aEJRcYxv4nHT9mZIyUpSr4Ho2FwyRoEjUKo2AFgK8qUnJ2z2YxUVUVSPKvpO4eUxfaW7sq6HzXQj12NeTrINTvzPs+w86np+jxi/ozT8v8djbDQKjyp2aWcCIsDltfvWt0I0/qrTiypxVXt6HlazRzjmm5JO3t7Vc+l/lDY8YWchYXmjbx7E9dP516E3+Vde8U9ot/Ix/pZYfayJNf7L+GOMXOEjdzsqlvYXrulbowJW6PKeW+CvjUlxM8yoZpBGCwvmswZ1AJG9goHka35ZrG1GK4NU5KFJLg2//AElH8f8AFfV5cmXsuzFr7Zr33+VZe+fR0HDvX0dI24NhHiiCPIJLE5Wtbu37otc7DT5Vzk03aKSduz5isADdlGu5AsLnxuayZNOnbR2x5mtmUYcLMWt2UaDqWcufkBYVljhzN10JL1bl/RolkxJe82/RV/Y6ijCiwFuv716UYqKpGFybds7qSAoDO87Qkwqw/lbX5i3515/aMW8afkzPqFcbO+Usavw1iwBQkG5tpe4NW0OWLxU3wTgkugT4QibHuUkMYN8rLubWGl/HeskKyamTjKvgco1LK6Yu49ft2BkMltMxt7aaaVm1V9605Wcsvvc2bXlyEphYwdyL++te1pIuOGKZtxKoIZ1oOgUAUBV4lw6OeMxyqGU9P1B6Hzqs4KaqR2wZ8mCanjdMUNysixskRjXMRdmhVrqP5Ta19dbmuXcJKl9jZ/yMnNSnbripNb+fiMOF8Fhg1REz2sXCKD/aBV4Y4x4Rmz6vLm2lJ15W2XpYwylTqCLH0OldEZjI8vYb4TDyxYqMFMK3axyZb5lNyGA/rGoPqK05H1yTj4nab6mmvEz0MnB3cJF8VdzpHGZQCT90GurWdK3X0OjWVbuvoekcLwEcESxxLkRdl8L61jlJydszSk27ZaqpAUAUAUAUBHiIVdSrC4IsRVZRUk0yGk1TMjFwUYea8sfaxW0YC+XzKj2ryo6VYclzXVHz8v2MqxdEt1aEfEXV5nMSkKTooH6DasWZxnkbgtjhOnLYccC5aZ2DTDKg1yndv2Fa9NoZSfVNUvudseBt3I21eybBZxfjsOHsJG7x2Ubn9vnXHLnhjW5SeRR5FycQxk+sUQiToX3Pv+1ZVl1GX3I9K9Tl15JcKjv+D4pvtYoj/iv+RU/ptQ+cn0J7vI+ZB/B8Uv2cWT6r/k0/TZ1xk+g7vIuJB2mOj3WOUeWh/Sl6qHgpC8sfU6h5oUHLPG8TeYuPyB/Cpjrop1kTiws64kqHGGxaSC6OrehrXDJGauLs7KSfBJNCrqVdQyncEXB+Rq6dcEkOE4fFFfs440J3yqB+QqXJvlktt8lmoII5JlXcgVVyS5IbSI0xWY90X86hTvgXZYq5Il5nnxqonwEUMjE97tXKgDpa25oDENzfxj40YL4bBduU7Swd8oXzPj5UJ2NhyxPxFmf4+LDRqAMnYsWJOt732A096EGhoAoAoDM848xnD5IIBnxM2ka+A/qP6fPwNcsk3HZcsrJtcHXLPKqwfWTN22IbVnbWx8Bf8/yqIYUt3uyIwS3fJS+lbmCXBcNaWA2lLqiaX1J10O+gNdi404rxv4WGMP8AWTFRfpcgC7G2wvUpAUDmLGaN2HdO3ca2u2tKQNmt7C+/WoBzNCrCzKGHgReolFSVNENJ8ifE8rwMbrmQ/dP71jnoMUt1t8Dk8EXxsQ/wKdfsYt7eDC//ALVX9JlXu5H+fuR3UlxIkXhuK64n+2rLDqP8/oT0ZP8AIlXhEh+3iHPoLfrVlp5v3psnu34stYfhca+J9a6xwQiWUEiJOMxduIFuXvY2GgtrXai4zoAoDzfk5u35g4nNuIVSBT739ip96ElTi3FMdPxvEYPBzGNRCqlzqsOxZwvVzcAa9akE82PxccsfCcDOZZ1UviMXN3jGpNxpc3bXa+mg9IAo5x4RicHNgUj4ljpJsTOI2zOAuXTMQoGlrjx3qQaXhuLbD8fxUUkjmOeESoGYkLk3sCbAfa2qviQIsHzAI4sXxqZM7O3Y4WM+F7D30vbwbxqsY+11EJbnfMHDMVFg3xeM4tNDigudYo2VY1O4TJu/he9XLFTmDHy47+AwzizzP8RKNv8ATAtp4MC1SDZc8cMdmWZQWULZrdLG9/TWiILnL/NAmIjlGVzsRs37GjQFvFuJz/HlIWOhChb6Xt1H4/KlbAp4/E4nDYgZpWdtGtc2N+lqkHfHnxcLI8kxBe5AUmy2tpbbqKKgM+NcxyDs4oR9YyqWPgWAsAPHWoSAp43DicPkZ8Q5Z76Bjpa3n51KBY4/xGWNcOO0cHs8z2Nibnr7VCQGGCw2LlLyyP2YZDkGY2W9ug8B13oDP8BwU08rmKTKwFy5J1v6eNSyD0iBCFUE3IAF/HzqpISyBVLHQAXJ8hrQHnf0GxFsFPim+1isS8p97fnm96Es4+iT67FcUxv+7iezU/djvb3DD2oGUeROLQ4bi3Fxi5FilaUMpkIGZAXtYnwBX3HhUg4k4p8fzDgXUH4eNJGhY/8Act3WcA/yk2APXLeoBJ9OkTxDDYyMlSueByPB1uPlow/8qhkFf6TODdhwnhwZS0OHlQzqP6StmOnqRf71SlWwQ14bwrl6HJKnwhzEZMz5jcnTusT+IoCQjt+aR1XC4X2Ln/NCfA0bc4Qh3VlaykgMLEG35VNEGew6jE48NChVQwY+QBuSbbXqeEQW+VvrcfJJ/wAm9zYfhUPgk+4j63ioG4Vh/aL/AJ08AHOx7TFRRDwA+bH/AOUQKkmIEHEmeQHKrn2tZT7WqfAEfMWP+JmQgEIe6l+tzYn3/KiBb4sol4ksdu6Cq28hqajwBr+MyFcPKRvkP5VAMpyHjEV3jIOd7W00soP71Zg3FVBzJGGUqwBBFiD1B3FARYPBxxIEiRUQbKosB8hQHPD+HxQJkhjSNb3yoABf0FAVeJcvYXEOHnw8UjjZmUE/5oCz/Dou0WTs07RFyK2UXVfAHoPKgO8bgo5VySoki3vlYAi420NASSxhlKsAykWIIuCPMHegFGE5TwUT548LArb3CC/+KAYw8PiWRpVjQSPozgDM1trnc0BxPwuFzdokJ8bUB8xKLDC/Zqq2U2AAGuw/GqZZdMGysnSbKGDmWNikcKBhoxU6WFhe+X19jXFZ5X01uvzyKKb4oiw+Is4cQxZ2UG673fM2+XwH41Vaie23h97/AKIU35FkyIR28kKAhgM17nQ2JvbodvSuizPp6mqRbr2tlbGYuOQEvAhZVJOc7ZTqL213X5t5VR6l09vr5fiI7z0JZ5kNyYEJi0JOya6bLsB3tNrirPO6e3HP59Sev0JJsq4g5Yos2neOhzEMTc22sv41MsslPpX5z/RLk7oll4p9WrBRdkL2ZrCwtfW2t7i2nWoef2U0uVZDybWQ8NSLtQVhRCwYgjcWIBuLaXvp6GrQyuTSrn+CYytjmuxcKAKAKAKAKAKAKAKAKAKA+OoIsQCD0NQ1ezBH8OmndXu7aDT08KjojttwRSPhwkdrZEtt9kdNqju4+SHSvIk7MWtYW8LValwTRy0CndVPXUDrvUOMXyiKRHHg1C2Iza5rtqSfH1qFjilXIUUdyYdG+0qm+9wDttUuEXyg0mR4rBrJbNsOmn7X9qrPGp1ZDjZMkSgkgAE7kDf18auopcImjupJP//Z"/>
          <p:cNvSpPr>
            <a:spLocks noChangeAspect="1" noChangeArrowheads="1"/>
          </p:cNvSpPr>
          <p:nvPr/>
        </p:nvSpPr>
        <p:spPr bwMode="auto">
          <a:xfrm>
            <a:off x="307975" y="-350838"/>
            <a:ext cx="1905000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7170" name="Picture 2" descr="Image result for town hall i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85" y="1844824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Image result for bike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4" name="AutoShape 7" descr="Image result for bike ic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5" name="AutoShape 9" descr="Image result for bike ic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6" name="AutoShape 11" descr="Image result for bike ico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0" name="AutoShape 14" descr="Image result for bike icon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1" name="AutoShape 17" descr="Image result for bike icon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7186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405256"/>
            <a:ext cx="1172973" cy="116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8" name="Picture 20" descr="Image result for bike share ico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40" r="64504" b="19430"/>
          <a:stretch/>
        </p:blipFill>
        <p:spPr bwMode="auto">
          <a:xfrm>
            <a:off x="2771800" y="2409880"/>
            <a:ext cx="1554103" cy="120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/>
          <p:cNvCxnSpPr>
            <a:stCxn id="7188" idx="3"/>
          </p:cNvCxnSpPr>
          <p:nvPr/>
        </p:nvCxnSpPr>
        <p:spPr>
          <a:xfrm>
            <a:off x="4325903" y="3012423"/>
            <a:ext cx="966177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" descr="Image result for town hall i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45" y="4365104"/>
            <a:ext cx="1835480" cy="183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570" y="4756104"/>
            <a:ext cx="981514" cy="97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0" descr="Image result for bike share ico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40" r="64504" b="19430"/>
          <a:stretch/>
        </p:blipFill>
        <p:spPr bwMode="auto">
          <a:xfrm>
            <a:off x="2771800" y="4670120"/>
            <a:ext cx="1463904" cy="113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Straight Arrow Connector 27"/>
          <p:cNvCxnSpPr>
            <a:stCxn id="26" idx="3"/>
            <a:endCxn id="25" idx="1"/>
          </p:cNvCxnSpPr>
          <p:nvPr/>
        </p:nvCxnSpPr>
        <p:spPr>
          <a:xfrm>
            <a:off x="4235704" y="5237692"/>
            <a:ext cx="1201866" cy="69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endCxn id="26" idx="1"/>
          </p:cNvCxnSpPr>
          <p:nvPr/>
        </p:nvCxnSpPr>
        <p:spPr>
          <a:xfrm flipV="1">
            <a:off x="1771684" y="5237692"/>
            <a:ext cx="1000116" cy="135524"/>
          </a:xfrm>
          <a:prstGeom prst="line">
            <a:avLst/>
          </a:prstGeom>
          <a:ln w="38100"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" descr="Related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3" t="8434" r="63596" b="52620"/>
          <a:stretch/>
        </p:blipFill>
        <p:spPr bwMode="auto">
          <a:xfrm rot="15011170" flipH="1">
            <a:off x="1734777" y="1842452"/>
            <a:ext cx="956397" cy="99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Shape 258"/>
          <p:cNvSpPr txBox="1">
            <a:spLocks/>
          </p:cNvSpPr>
          <p:nvPr/>
        </p:nvSpPr>
        <p:spPr>
          <a:xfrm>
            <a:off x="2500831" y="1556792"/>
            <a:ext cx="6607673" cy="476396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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Courier New" pitchFamily="49" charset="0"/>
              <a:buChar char="o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SzPct val="25000"/>
              <a:buFont typeface="Noto Symbol"/>
              <a:buNone/>
            </a:pPr>
            <a:r>
              <a:rPr lang="en-US" sz="2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Design Build Maintain Operate RFP/Contract</a:t>
            </a:r>
          </a:p>
          <a:p>
            <a:pPr marL="0" indent="0">
              <a:spcBef>
                <a:spcPts val="0"/>
              </a:spcBef>
              <a:buSzPct val="25000"/>
              <a:buFont typeface="Noto Symbol"/>
              <a:buNone/>
            </a:pPr>
            <a:endParaRPr lang="en-US" sz="2800" b="1" dirty="0" smtClean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" name="Picture 4" descr="Related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3" t="8434" r="63596" b="52620"/>
          <a:stretch/>
        </p:blipFill>
        <p:spPr bwMode="auto">
          <a:xfrm rot="15011170" flipH="1">
            <a:off x="1605251" y="4240526"/>
            <a:ext cx="956397" cy="99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Shape 258"/>
          <p:cNvSpPr txBox="1">
            <a:spLocks/>
          </p:cNvSpPr>
          <p:nvPr/>
        </p:nvSpPr>
        <p:spPr>
          <a:xfrm>
            <a:off x="2371305" y="3954866"/>
            <a:ext cx="4864991" cy="476396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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Courier New" pitchFamily="49" charset="0"/>
              <a:buChar char="o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SzPct val="25000"/>
              <a:buFont typeface="Noto Symbol"/>
              <a:buNone/>
            </a:pPr>
            <a:r>
              <a:rPr lang="en-US" sz="2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Non Exclusive Contract/Permit</a:t>
            </a:r>
          </a:p>
          <a:p>
            <a:pPr marL="0" indent="0">
              <a:spcBef>
                <a:spcPts val="0"/>
              </a:spcBef>
              <a:buSzPct val="25000"/>
              <a:buFont typeface="Noto Symbol"/>
              <a:buNone/>
            </a:pPr>
            <a:endParaRPr lang="en-US" sz="2800" b="1" dirty="0" smtClean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087" y="5819240"/>
            <a:ext cx="981514" cy="97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0" descr="Image result for bike share ico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40" r="64504" b="19430"/>
          <a:stretch/>
        </p:blipFill>
        <p:spPr bwMode="auto">
          <a:xfrm>
            <a:off x="2841317" y="5733256"/>
            <a:ext cx="1463904" cy="113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7" name="Straight Arrow Connector 36"/>
          <p:cNvCxnSpPr>
            <a:stCxn id="36" idx="3"/>
            <a:endCxn id="35" idx="1"/>
          </p:cNvCxnSpPr>
          <p:nvPr/>
        </p:nvCxnSpPr>
        <p:spPr>
          <a:xfrm>
            <a:off x="4305221" y="6300828"/>
            <a:ext cx="1201866" cy="69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endCxn id="36" idx="1"/>
          </p:cNvCxnSpPr>
          <p:nvPr/>
        </p:nvCxnSpPr>
        <p:spPr>
          <a:xfrm>
            <a:off x="1771684" y="5877272"/>
            <a:ext cx="1069633" cy="423556"/>
          </a:xfrm>
          <a:prstGeom prst="line">
            <a:avLst/>
          </a:prstGeom>
          <a:ln w="38100"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endCxn id="7188" idx="1"/>
          </p:cNvCxnSpPr>
          <p:nvPr/>
        </p:nvCxnSpPr>
        <p:spPr>
          <a:xfrm>
            <a:off x="1835696" y="3012423"/>
            <a:ext cx="936104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7236296" y="2311713"/>
            <a:ext cx="16561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err="1" smtClean="0"/>
              <a:t>Eg</a:t>
            </a:r>
            <a:r>
              <a:rPr lang="en-CA" sz="2800" dirty="0" smtClean="0"/>
              <a:t>. </a:t>
            </a:r>
            <a:r>
              <a:rPr lang="en-CA" sz="2800" dirty="0" err="1" smtClean="0"/>
              <a:t>SoBi</a:t>
            </a:r>
            <a:r>
              <a:rPr lang="en-CA" sz="2800" dirty="0" smtClean="0"/>
              <a:t> Hamilton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236296" y="4760638"/>
            <a:ext cx="18013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err="1" smtClean="0"/>
              <a:t>Eg</a:t>
            </a:r>
            <a:r>
              <a:rPr lang="en-CA" sz="2800" dirty="0" smtClean="0"/>
              <a:t>. Seattle </a:t>
            </a:r>
            <a:r>
              <a:rPr lang="en-CA" sz="2800" dirty="0" err="1" smtClean="0"/>
              <a:t>Bikeshare</a:t>
            </a:r>
            <a:endParaRPr lang="en-CA" sz="2800" dirty="0" smtClean="0"/>
          </a:p>
        </p:txBody>
      </p:sp>
      <p:sp>
        <p:nvSpPr>
          <p:cNvPr id="51" name="TextBox 50"/>
          <p:cNvSpPr txBox="1"/>
          <p:nvPr/>
        </p:nvSpPr>
        <p:spPr>
          <a:xfrm>
            <a:off x="7235129" y="5877272"/>
            <a:ext cx="18013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/>
              <a:t>Operator pays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948263" y="3337828"/>
            <a:ext cx="2232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/>
              <a:t>Hybrid Model</a:t>
            </a:r>
          </a:p>
        </p:txBody>
      </p:sp>
    </p:spTree>
    <p:extLst>
      <p:ext uri="{BB962C8B-B14F-4D97-AF65-F5344CB8AC3E}">
        <p14:creationId xmlns:p14="http://schemas.microsoft.com/office/powerpoint/2010/main" val="60670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2880"/>
            <a:ext cx="9144000" cy="1111664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What Kind of City-Operator-Supplier Set-up?</a:t>
            </a:r>
            <a:endParaRPr lang="en-CA" dirty="0"/>
          </a:p>
        </p:txBody>
      </p:sp>
      <p:sp>
        <p:nvSpPr>
          <p:cNvPr id="48" name="Content Placeholder 2"/>
          <p:cNvSpPr>
            <a:spLocks noGrp="1"/>
          </p:cNvSpPr>
          <p:nvPr>
            <p:ph idx="1"/>
          </p:nvPr>
        </p:nvSpPr>
        <p:spPr>
          <a:xfrm rot="5400000">
            <a:off x="4445733" y="-3141477"/>
            <a:ext cx="216023" cy="9180514"/>
          </a:xfrm>
          <a:prstGeom prst="rect">
            <a:avLst/>
          </a:prstGeom>
          <a:solidFill>
            <a:srgbClr val="005278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CA" dirty="0"/>
          </a:p>
        </p:txBody>
      </p:sp>
      <p:sp>
        <p:nvSpPr>
          <p:cNvPr id="14" name="AutoShape 2" descr="data:image/jpeg;base64,/9j/4AAQSkZJRgABAQAAAQABAAD/2wCEAAkGBxQTEBUUEhQUFhUXGSIYGRgYGSAgIBwfHhwhHB4gIyAYHSgiHB4mIB0fIjEhJSkrLjEuGh8zODMsNyguLisBCgoKDg0OGhAQGy4kICUsNC0tNDAsLCwsLC8sLCwvLCwsLDcsLCwtLC8vLCwsLCwsLCwsLCwsLCwsLCwsLCwsLP/AABEIAFgAoAMBEQACEQEDEQH/xAAbAAACAwEBAQAAAAAAAAAAAAAABQMEBgIHAf/EADwQAAIBAgQDBgIIBQMFAAAAAAECAwARBBIhMQUGQRMiUWFxkRSBByMyYqGxwdEVQlKi4TNTchZDgsLx/8QAGgEBAAMBAQEAAAAAAAAAAAAAAAECBAMFBv/EADERAAICAQMBBQcEAgMAAAAAAAABAhEDBCExEgUTQVFhIjJxkaGx8BSBwdFSchXh8f/aAAwDAQACEQMRAD8A9xoAoAoAoAoAoD47AAkkADUk9KLcN0Y3HfSHEJRFhonxDk5RY5QT5Egk+1q9CHZ8unqm+lHmz7Sh1dONdT+Raj52iVkXEZIy9/sSCQLbTvFQMp99jVHoptNw3r0r5F1r4JpZKV+Tv5moRgQCCCDqCOtYuDenZ9oAoAoAoAoAoAoAoAoAoAoAoAoAoAoAoDz/AOlji7JHHh0Nu0uz+gtYehN/avU7NxKUnN+HB5HauZxisa8eTHcmYGRsSsiqxEamTb7dhbKCdO8Tl+Zrfq5xWNp+O3w9f2PO0WOTyKSXG/x9P3Gi8LxUmSL4GFELhmC2BNjrdsxZR6Vw73FG5dbbrb/w0d1mnUO7VXvx9z0fgc696FIHiSLRbkWOp2AYkbX1sda8nMntJyts9nDJbwUaSGc0qqpZiFUakk2Arg3W7NMYuTqKtiVOaoW/01nkW9s8cTsvuBrXJZ4vi3+xufZuaPvuMX5OST+Q4w04dQwDAfeUqfZheuqdqzFODg6f0dktSUCgCgCgF3FuKLDYFkDHXvX29FGv4Vk1WqhhW7Sfrf28TTp9PLLuk69BcvMVozJ/qAOFay5SLgm4uxvt5VjXaaWN5PeSdOlVX8W/4NL0Fz6OHVre/wCEPsPOroGU3Ui4NepjyRyRUovZnnzg4ScZcklXKhQBQGa4tzUEYrCA5G7E6fK29edn7QUX0wVmaeoS2iU+F8bxU0mVOzPU3GgHyrlh1WoyyqNFYZcknSHmB4xeQwyr2co6XuG9DW3HqLn3c1Uvv8DtHJv0vZiDnfhebEQzlQ6pHJ3TsWVS6AjqDrp93zr2NJlqEoLxa+XDMesw9WSM3vSfz8DK8E4483ZwSSNKZnZpc97IFHcy30WxBe4tsB0rdmwKFzSqlt6+d/Y8/BqHOoSd23fpXFffYaQCK2KfCSw9pMjSFy1mTMQSoFu6FBJJ6kja1cH1ewsidJ1xz/dmiPR7bxyVtXzx/VDnkzBg4mfEhlYOka5lNwXC9+x62IHua4aqdY4464b+XgadJC8ksid2l8/Ez/0ocXZphhwbIgDMP6mO1/QfnXz2syNy6PA+87C0sY43mfL2Xov+xxw/Fdlg8CpmaFHRi7qB0FwLspAuT4dK6xl044K6Riy4+81OeSh1NNUn9Xyjv+MqgLLjZJGVwFjIXvrmA/ljBvYnY1PeJbqV/nwI/Syl7MsKimt3vs6/2o21bDwRZxTjsMDBXa7kXCKLtYbm3QeZtV445S3RZQbKnD+bcPKbZuzP3yoHuGIq0sMkWeOSH1cjmYjE4czqLsodJJFbNfq1xsPWvmsmJ6mK9pJxlJO/ie7DIsDe1pqLXyBOG5IZVDF2cCwC2AKknqbnfwpHSdGGcE+pyrwrj9w9R1ZIyapK/HzG/JTH4dr7Zzb2H63rd2K28D8r2+n8mPtNLvV8DQV655wUAl5sxpjw9lNi5y/Lr+H51j12VwxbeOxxzy6YiLg3LQmgzs5Un7FttPHxrFp9CsmPqbryOOPB1RtlvkhMrzq2jiwI9CwP4117OXTKafO38ltOqbRX53Np4yNDl3HkdK59o7ZItc0V1PvI0uAlE+HRm6gE26EdR4G4vXqafK5QUzRGpw3MlxvlHEd8YU4cBxZiEyOQdwSLix62Ar1sWrx7d5e3raPOzaPLv3db+lMocv8A0dzpKskkwjy/7epPlqLAfI+ldc/aEJRcYxv4nHT9mZIyUpSr4Ho2FwyRoEjUKo2AFgK8qUnJ2z2YxUVUVSPKvpO4eUxfaW7sq6HzXQj12NeTrINTvzPs+w86np+jxi/ozT8v8djbDQKjyp2aWcCIsDltfvWt0I0/qrTiypxVXt6HlazRzjmm5JO3t7Vc+l/lDY8YWchYXmjbx7E9dP516E3+Vde8U9ot/Ix/pZYfayJNf7L+GOMXOEjdzsqlvYXrulbowJW6PKeW+CvjUlxM8yoZpBGCwvmswZ1AJG9goHka35ZrG1GK4NU5KFJLg2//AElH8f8AFfV5cmXsuzFr7Zr33+VZe+fR0HDvX0dI24NhHiiCPIJLE5Wtbu37otc7DT5Vzk03aKSduz5isADdlGu5AsLnxuayZNOnbR2x5mtmUYcLMWt2UaDqWcufkBYVljhzN10JL1bl/RolkxJe82/RV/Y6ijCiwFuv716UYqKpGFybds7qSAoDO87Qkwqw/lbX5i3515/aMW8afkzPqFcbO+Usavw1iwBQkG5tpe4NW0OWLxU3wTgkugT4QibHuUkMYN8rLubWGl/HeskKyamTjKvgco1LK6Yu49ft2BkMltMxt7aaaVm1V9605Wcsvvc2bXlyEphYwdyL++te1pIuOGKZtxKoIZ1oOgUAUBV4lw6OeMxyqGU9P1B6Hzqs4KaqR2wZ8mCanjdMUNysixskRjXMRdmhVrqP5Ta19dbmuXcJKl9jZ/yMnNSnbripNb+fiMOF8Fhg1REz2sXCKD/aBV4Y4x4Rmz6vLm2lJ15W2XpYwylTqCLH0OldEZjI8vYb4TDyxYqMFMK3axyZb5lNyGA/rGoPqK05H1yTj4nab6mmvEz0MnB3cJF8VdzpHGZQCT90GurWdK3X0OjWVbuvoekcLwEcESxxLkRdl8L61jlJydszSk27ZaqpAUAUAUAUBHiIVdSrC4IsRVZRUk0yGk1TMjFwUYea8sfaxW0YC+XzKj2ryo6VYclzXVHz8v2MqxdEt1aEfEXV5nMSkKTooH6DasWZxnkbgtjhOnLYccC5aZ2DTDKg1yndv2Fa9NoZSfVNUvudseBt3I21eybBZxfjsOHsJG7x2Ubn9vnXHLnhjW5SeRR5FycQxk+sUQiToX3Pv+1ZVl1GX3I9K9Tl15JcKjv+D4pvtYoj/iv+RU/ptQ+cn0J7vI+ZB/B8Uv2cWT6r/k0/TZ1xk+g7vIuJB2mOj3WOUeWh/Sl6qHgpC8sfU6h5oUHLPG8TeYuPyB/Cpjrop1kTiws64kqHGGxaSC6OrehrXDJGauLs7KSfBJNCrqVdQyncEXB+Rq6dcEkOE4fFFfs440J3yqB+QqXJvlktt8lmoII5JlXcgVVyS5IbSI0xWY90X86hTvgXZYq5Il5nnxqonwEUMjE97tXKgDpa25oDENzfxj40YL4bBduU7Swd8oXzPj5UJ2NhyxPxFmf4+LDRqAMnYsWJOt732A096EGhoAoAoDM848xnD5IIBnxM2ka+A/qP6fPwNcsk3HZcsrJtcHXLPKqwfWTN22IbVnbWx8Bf8/yqIYUt3uyIwS3fJS+lbmCXBcNaWA2lLqiaX1J10O+gNdi404rxv4WGMP8AWTFRfpcgC7G2wvUpAUDmLGaN2HdO3ca2u2tKQNmt7C+/WoBzNCrCzKGHgReolFSVNENJ8ifE8rwMbrmQ/dP71jnoMUt1t8Dk8EXxsQ/wKdfsYt7eDC//ALVX9JlXu5H+fuR3UlxIkXhuK64n+2rLDqP8/oT0ZP8AIlXhEh+3iHPoLfrVlp5v3psnu34stYfhca+J9a6xwQiWUEiJOMxduIFuXvY2GgtrXai4zoAoDzfk5u35g4nNuIVSBT739ip96ElTi3FMdPxvEYPBzGNRCqlzqsOxZwvVzcAa9akE82PxccsfCcDOZZ1UviMXN3jGpNxpc3bXa+mg9IAo5x4RicHNgUj4ljpJsTOI2zOAuXTMQoGlrjx3qQaXhuLbD8fxUUkjmOeESoGYkLk3sCbAfa2qviQIsHzAI4sXxqZM7O3Y4WM+F7D30vbwbxqsY+11EJbnfMHDMVFg3xeM4tNDigudYo2VY1O4TJu/he9XLFTmDHy47+AwzizzP8RKNv8ATAtp4MC1SDZc8cMdmWZQWULZrdLG9/TWiILnL/NAmIjlGVzsRs37GjQFvFuJz/HlIWOhChb6Xt1H4/KlbAp4/E4nDYgZpWdtGtc2N+lqkHfHnxcLI8kxBe5AUmy2tpbbqKKgM+NcxyDs4oR9YyqWPgWAsAPHWoSAp43DicPkZ8Q5Z76Bjpa3n51KBY4/xGWNcOO0cHs8z2Nibnr7VCQGGCw2LlLyyP2YZDkGY2W9ug8B13oDP8BwU08rmKTKwFy5J1v6eNSyD0iBCFUE3IAF/HzqpISyBVLHQAXJ8hrQHnf0GxFsFPim+1isS8p97fnm96Es4+iT67FcUxv+7iezU/djvb3DD2oGUeROLQ4bi3Fxi5FilaUMpkIGZAXtYnwBX3HhUg4k4p8fzDgXUH4eNJGhY/8Act3WcA/yk2APXLeoBJ9OkTxDDYyMlSueByPB1uPlow/8qhkFf6TODdhwnhwZS0OHlQzqP6StmOnqRf71SlWwQ14bwrl6HJKnwhzEZMz5jcnTusT+IoCQjt+aR1XC4X2Ln/NCfA0bc4Qh3VlaykgMLEG35VNEGew6jE48NChVQwY+QBuSbbXqeEQW+VvrcfJJ/wAm9zYfhUPgk+4j63ioG4Vh/aL/AJ08AHOx7TFRRDwA+bH/AOUQKkmIEHEmeQHKrn2tZT7WqfAEfMWP+JmQgEIe6l+tzYn3/KiBb4sol4ksdu6Cq28hqajwBr+MyFcPKRvkP5VAMpyHjEV3jIOd7W00soP71Zg3FVBzJGGUqwBBFiD1B3FARYPBxxIEiRUQbKosB8hQHPD+HxQJkhjSNb3yoABf0FAVeJcvYXEOHnw8UjjZmUE/5oCz/Dou0WTs07RFyK2UXVfAHoPKgO8bgo5VySoki3vlYAi420NASSxhlKsAykWIIuCPMHegFGE5TwUT548LArb3CC/+KAYw8PiWRpVjQSPozgDM1trnc0BxPwuFzdokJ8bUB8xKLDC/Zqq2U2AAGuw/GqZZdMGysnSbKGDmWNikcKBhoxU6WFhe+X19jXFZ5X01uvzyKKb4oiw+Is4cQxZ2UG673fM2+XwH41Vaie23h97/AKIU35FkyIR28kKAhgM17nQ2JvbodvSuizPp6mqRbr2tlbGYuOQEvAhZVJOc7ZTqL213X5t5VR6l09vr5fiI7z0JZ5kNyYEJi0JOya6bLsB3tNrirPO6e3HP59Sev0JJsq4g5Yos2neOhzEMTc22sv41MsslPpX5z/RLk7oll4p9WrBRdkL2ZrCwtfW2t7i2nWoef2U0uVZDybWQ8NSLtQVhRCwYgjcWIBuLaXvp6GrQyuTSrn+CYytjmuxcKAKAKAKAKAKAKAKAKAKA+OoIsQCD0NQ1ezBH8OmndXu7aDT08KjojttwRSPhwkdrZEtt9kdNqju4+SHSvIk7MWtYW8LValwTRy0CndVPXUDrvUOMXyiKRHHg1C2Iza5rtqSfH1qFjilXIUUdyYdG+0qm+9wDttUuEXyg0mR4rBrJbNsOmn7X9qrPGp1ZDjZMkSgkgAE7kDf18auopcImjupJP//Z"/>
          <p:cNvSpPr>
            <a:spLocks noChangeAspect="1" noChangeArrowheads="1"/>
          </p:cNvSpPr>
          <p:nvPr/>
        </p:nvSpPr>
        <p:spPr bwMode="auto">
          <a:xfrm>
            <a:off x="155575" y="-503238"/>
            <a:ext cx="1905000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5" name="AutoShape 4" descr="data:image/jpeg;base64,/9j/4AAQSkZJRgABAQAAAQABAAD/2wCEAAkGBxQTEBUUEhQUFhUXGSIYGRgYGSAgIBwfHhwhHB4gIyAYHSgiHB4mIB0fIjEhJSkrLjEuGh8zODMsNyguLisBCgoKDg0OGhAQGy4kICUsNC0tNDAsLCwsLC8sLCwvLCwsLDcsLCwtLC8vLCwsLCwsLCwsLCwsLCwsLCwsLCwsLP/AABEIAFgAoAMBEQACEQEDEQH/xAAbAAACAwEBAQAAAAAAAAAAAAAABQMEBgIHAf/EADwQAAIBAgQDBgIIBQMFAAAAAAECAwARBBIhMQUGQRMiUWFxkRSBByMyYqGxwdEVQlKi4TNTchZDgsLx/8QAGgEBAAMBAQEAAAAAAAAAAAAAAAECBAMFBv/EADERAAICAQMBBQcEAgMAAAAAAAABAhEDBCExEgUTQVFhIjJxkaGx8BSBwdFSchXh8f/aAAwDAQACEQMRAD8A9xoAoAoAoAoAoD47AAkkADUk9KLcN0Y3HfSHEJRFhonxDk5RY5QT5Egk+1q9CHZ8unqm+lHmz7Sh1dONdT+Raj52iVkXEZIy9/sSCQLbTvFQMp99jVHoptNw3r0r5F1r4JpZKV+Tv5moRgQCCCDqCOtYuDenZ9oAoAoAoAoAoAoAoAoAoAoAoAoAoAoAoDz/AOlji7JHHh0Nu0uz+gtYehN/avU7NxKUnN+HB5HauZxisa8eTHcmYGRsSsiqxEamTb7dhbKCdO8Tl+Zrfq5xWNp+O3w9f2PO0WOTyKSXG/x9P3Gi8LxUmSL4GFELhmC2BNjrdsxZR6Vw73FG5dbbrb/w0d1mnUO7VXvx9z0fgc696FIHiSLRbkWOp2AYkbX1sda8nMntJyts9nDJbwUaSGc0qqpZiFUakk2Arg3W7NMYuTqKtiVOaoW/01nkW9s8cTsvuBrXJZ4vi3+xufZuaPvuMX5OST+Q4w04dQwDAfeUqfZheuqdqzFODg6f0dktSUCgCgCgF3FuKLDYFkDHXvX29FGv4Vk1WqhhW7Sfrf28TTp9PLLuk69BcvMVozJ/qAOFay5SLgm4uxvt5VjXaaWN5PeSdOlVX8W/4NL0Fz6OHVre/wCEPsPOroGU3Ui4NepjyRyRUovZnnzg4ScZcklXKhQBQGa4tzUEYrCA5G7E6fK29edn7QUX0wVmaeoS2iU+F8bxU0mVOzPU3GgHyrlh1WoyyqNFYZcknSHmB4xeQwyr2co6XuG9DW3HqLn3c1Uvv8DtHJv0vZiDnfhebEQzlQ6pHJ3TsWVS6AjqDrp93zr2NJlqEoLxa+XDMesw9WSM3vSfz8DK8E4483ZwSSNKZnZpc97IFHcy30WxBe4tsB0rdmwKFzSqlt6+d/Y8/BqHOoSd23fpXFffYaQCK2KfCSw9pMjSFy1mTMQSoFu6FBJJ6kja1cH1ewsidJ1xz/dmiPR7bxyVtXzx/VDnkzBg4mfEhlYOka5lNwXC9+x62IHua4aqdY4464b+XgadJC8ksid2l8/Ez/0ocXZphhwbIgDMP6mO1/QfnXz2syNy6PA+87C0sY43mfL2Xov+xxw/Fdlg8CpmaFHRi7qB0FwLspAuT4dK6xl044K6Riy4+81OeSh1NNUn9Xyjv+MqgLLjZJGVwFjIXvrmA/ljBvYnY1PeJbqV/nwI/Syl7MsKimt3vs6/2o21bDwRZxTjsMDBXa7kXCKLtYbm3QeZtV445S3RZQbKnD+bcPKbZuzP3yoHuGIq0sMkWeOSH1cjmYjE4czqLsodJJFbNfq1xsPWvmsmJ6mK9pJxlJO/ie7DIsDe1pqLXyBOG5IZVDF2cCwC2AKknqbnfwpHSdGGcE+pyrwrj9w9R1ZIyapK/HzG/JTH4dr7Zzb2H63rd2K28D8r2+n8mPtNLvV8DQV655wUAl5sxpjw9lNi5y/Lr+H51j12VwxbeOxxzy6YiLg3LQmgzs5Un7FttPHxrFp9CsmPqbryOOPB1RtlvkhMrzq2jiwI9CwP4117OXTKafO38ltOqbRX53Np4yNDl3HkdK59o7ZItc0V1PvI0uAlE+HRm6gE26EdR4G4vXqafK5QUzRGpw3MlxvlHEd8YU4cBxZiEyOQdwSLix62Ar1sWrx7d5e3raPOzaPLv3db+lMocv8A0dzpKskkwjy/7epPlqLAfI+ldc/aEJRcYxv4nHT9mZIyUpSr4Ho2FwyRoEjUKo2AFgK8qUnJ2z2YxUVUVSPKvpO4eUxfaW7sq6HzXQj12NeTrINTvzPs+w86np+jxi/ozT8v8djbDQKjyp2aWcCIsDltfvWt0I0/qrTiypxVXt6HlazRzjmm5JO3t7Vc+l/lDY8YWchYXmjbx7E9dP516E3+Vde8U9ot/Ix/pZYfayJNf7L+GOMXOEjdzsqlvYXrulbowJW6PKeW+CvjUlxM8yoZpBGCwvmswZ1AJG9goHka35ZrG1GK4NU5KFJLg2//AElH8f8AFfV5cmXsuzFr7Zr33+VZe+fR0HDvX0dI24NhHiiCPIJLE5Wtbu37otc7DT5Vzk03aKSduz5isADdlGu5AsLnxuayZNOnbR2x5mtmUYcLMWt2UaDqWcufkBYVljhzN10JL1bl/RolkxJe82/RV/Y6ijCiwFuv716UYqKpGFybds7qSAoDO87Qkwqw/lbX5i3515/aMW8afkzPqFcbO+Usavw1iwBQkG5tpe4NW0OWLxU3wTgkugT4QibHuUkMYN8rLubWGl/HeskKyamTjKvgco1LK6Yu49ft2BkMltMxt7aaaVm1V9605Wcsvvc2bXlyEphYwdyL++te1pIuOGKZtxKoIZ1oOgUAUBV4lw6OeMxyqGU9P1B6Hzqs4KaqR2wZ8mCanjdMUNysixskRjXMRdmhVrqP5Ta19dbmuXcJKl9jZ/yMnNSnbripNb+fiMOF8Fhg1REz2sXCKD/aBV4Y4x4Rmz6vLm2lJ15W2XpYwylTqCLH0OldEZjI8vYb4TDyxYqMFMK3axyZb5lNyGA/rGoPqK05H1yTj4nab6mmvEz0MnB3cJF8VdzpHGZQCT90GurWdK3X0OjWVbuvoekcLwEcESxxLkRdl8L61jlJydszSk27ZaqpAUAUAUAUBHiIVdSrC4IsRVZRUk0yGk1TMjFwUYea8sfaxW0YC+XzKj2ryo6VYclzXVHz8v2MqxdEt1aEfEXV5nMSkKTooH6DasWZxnkbgtjhOnLYccC5aZ2DTDKg1yndv2Fa9NoZSfVNUvudseBt3I21eybBZxfjsOHsJG7x2Ubn9vnXHLnhjW5SeRR5FycQxk+sUQiToX3Pv+1ZVl1GX3I9K9Tl15JcKjv+D4pvtYoj/iv+RU/ptQ+cn0J7vI+ZB/B8Uv2cWT6r/k0/TZ1xk+g7vIuJB2mOj3WOUeWh/Sl6qHgpC8sfU6h5oUHLPG8TeYuPyB/Cpjrop1kTiws64kqHGGxaSC6OrehrXDJGauLs7KSfBJNCrqVdQyncEXB+Rq6dcEkOE4fFFfs440J3yqB+QqXJvlktt8lmoII5JlXcgVVyS5IbSI0xWY90X86hTvgXZYq5Il5nnxqonwEUMjE97tXKgDpa25oDENzfxj40YL4bBduU7Swd8oXzPj5UJ2NhyxPxFmf4+LDRqAMnYsWJOt732A096EGhoAoAoDM848xnD5IIBnxM2ka+A/qP6fPwNcsk3HZcsrJtcHXLPKqwfWTN22IbVnbWx8Bf8/yqIYUt3uyIwS3fJS+lbmCXBcNaWA2lLqiaX1J10O+gNdi404rxv4WGMP8AWTFRfpcgC7G2wvUpAUDmLGaN2HdO3ca2u2tKQNmt7C+/WoBzNCrCzKGHgReolFSVNENJ8ifE8rwMbrmQ/dP71jnoMUt1t8Dk8EXxsQ/wKdfsYt7eDC//ALVX9JlXu5H+fuR3UlxIkXhuK64n+2rLDqP8/oT0ZP8AIlXhEh+3iHPoLfrVlp5v3psnu34stYfhca+J9a6xwQiWUEiJOMxduIFuXvY2GgtrXai4zoAoDzfk5u35g4nNuIVSBT739ip96ElTi3FMdPxvEYPBzGNRCqlzqsOxZwvVzcAa9akE82PxccsfCcDOZZ1UviMXN3jGpNxpc3bXa+mg9IAo5x4RicHNgUj4ljpJsTOI2zOAuXTMQoGlrjx3qQaXhuLbD8fxUUkjmOeESoGYkLk3sCbAfa2qviQIsHzAI4sXxqZM7O3Y4WM+F7D30vbwbxqsY+11EJbnfMHDMVFg3xeM4tNDigudYo2VY1O4TJu/he9XLFTmDHy47+AwzizzP8RKNv8ATAtp4MC1SDZc8cMdmWZQWULZrdLG9/TWiILnL/NAmIjlGVzsRs37GjQFvFuJz/HlIWOhChb6Xt1H4/KlbAp4/E4nDYgZpWdtGtc2N+lqkHfHnxcLI8kxBe5AUmy2tpbbqKKgM+NcxyDs4oR9YyqWPgWAsAPHWoSAp43DicPkZ8Q5Z76Bjpa3n51KBY4/xGWNcOO0cHs8z2Nibnr7VCQGGCw2LlLyyP2YZDkGY2W9ug8B13oDP8BwU08rmKTKwFy5J1v6eNSyD0iBCFUE3IAF/HzqpISyBVLHQAXJ8hrQHnf0GxFsFPim+1isS8p97fnm96Es4+iT67FcUxv+7iezU/djvb3DD2oGUeROLQ4bi3Fxi5FilaUMpkIGZAXtYnwBX3HhUg4k4p8fzDgXUH4eNJGhY/8Act3WcA/yk2APXLeoBJ9OkTxDDYyMlSueByPB1uPlow/8qhkFf6TODdhwnhwZS0OHlQzqP6StmOnqRf71SlWwQ14bwrl6HJKnwhzEZMz5jcnTusT+IoCQjt+aR1XC4X2Ln/NCfA0bc4Qh3VlaykgMLEG35VNEGew6jE48NChVQwY+QBuSbbXqeEQW+VvrcfJJ/wAm9zYfhUPgk+4j63ioG4Vh/aL/AJ08AHOx7TFRRDwA+bH/AOUQKkmIEHEmeQHKrn2tZT7WqfAEfMWP+JmQgEIe6l+tzYn3/KiBb4sol4ksdu6Cq28hqajwBr+MyFcPKRvkP5VAMpyHjEV3jIOd7W00soP71Zg3FVBzJGGUqwBBFiD1B3FARYPBxxIEiRUQbKosB8hQHPD+HxQJkhjSNb3yoABf0FAVeJcvYXEOHnw8UjjZmUE/5oCz/Dou0WTs07RFyK2UXVfAHoPKgO8bgo5VySoki3vlYAi420NASSxhlKsAykWIIuCPMHegFGE5TwUT548LArb3CC/+KAYw8PiWRpVjQSPozgDM1trnc0BxPwuFzdokJ8bUB8xKLDC/Zqq2U2AAGuw/GqZZdMGysnSbKGDmWNikcKBhoxU6WFhe+X19jXFZ5X01uvzyKKb4oiw+Is4cQxZ2UG673fM2+XwH41Vaie23h97/AKIU35FkyIR28kKAhgM17nQ2JvbodvSuizPp6mqRbr2tlbGYuOQEvAhZVJOc7ZTqL213X5t5VR6l09vr5fiI7z0JZ5kNyYEJi0JOya6bLsB3tNrirPO6e3HP59Sev0JJsq4g5Yos2neOhzEMTc22sv41MsslPpX5z/RLk7oll4p9WrBRdkL2ZrCwtfW2t7i2nWoef2U0uVZDybWQ8NSLtQVhRCwYgjcWIBuLaXvp6GrQyuTSrn+CYytjmuxcKAKAKAKAKAKAKAKAKAKA+OoIsQCD0NQ1ezBH8OmndXu7aDT08KjojttwRSPhwkdrZEtt9kdNqju4+SHSvIk7MWtYW8LValwTRy0CndVPXUDrvUOMXyiKRHHg1C2Iza5rtqSfH1qFjilXIUUdyYdG+0qm+9wDttUuEXyg0mR4rBrJbNsOmn7X9qrPGp1ZDjZMkSgkgAE7kDf18auopcImjupJP//Z"/>
          <p:cNvSpPr>
            <a:spLocks noChangeAspect="1" noChangeArrowheads="1"/>
          </p:cNvSpPr>
          <p:nvPr/>
        </p:nvSpPr>
        <p:spPr bwMode="auto">
          <a:xfrm>
            <a:off x="307975" y="-350838"/>
            <a:ext cx="1905000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3" name="AutoShape 4" descr="Image result for bike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4" name="AutoShape 7" descr="Image result for bike ic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5" name="AutoShape 9" descr="Image result for bike ic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6" name="AutoShape 11" descr="Image result for bike ico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0" name="AutoShape 14" descr="Image result for bike icon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1" name="AutoShape 17" descr="Image result for bike icon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24" name="Picture 2" descr="Image result for town hall i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183054"/>
            <a:ext cx="1835480" cy="183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221" y="2574054"/>
            <a:ext cx="981514" cy="97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0" descr="Image result for bike share ico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40" r="64504" b="19430"/>
          <a:stretch/>
        </p:blipFill>
        <p:spPr bwMode="auto">
          <a:xfrm>
            <a:off x="2586451" y="2488070"/>
            <a:ext cx="1463904" cy="113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Straight Arrow Connector 27"/>
          <p:cNvCxnSpPr>
            <a:stCxn id="26" idx="3"/>
            <a:endCxn id="25" idx="1"/>
          </p:cNvCxnSpPr>
          <p:nvPr/>
        </p:nvCxnSpPr>
        <p:spPr>
          <a:xfrm>
            <a:off x="4050355" y="3055642"/>
            <a:ext cx="1201866" cy="69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endCxn id="26" idx="1"/>
          </p:cNvCxnSpPr>
          <p:nvPr/>
        </p:nvCxnSpPr>
        <p:spPr>
          <a:xfrm flipV="1">
            <a:off x="1586335" y="3055642"/>
            <a:ext cx="1000116" cy="135524"/>
          </a:xfrm>
          <a:prstGeom prst="line">
            <a:avLst/>
          </a:prstGeom>
          <a:ln w="3810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" descr="Related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3" t="8434" r="63596" b="52620"/>
          <a:stretch/>
        </p:blipFill>
        <p:spPr bwMode="auto">
          <a:xfrm rot="15011170" flipH="1">
            <a:off x="1419902" y="2058476"/>
            <a:ext cx="956397" cy="99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Shape 258"/>
          <p:cNvSpPr txBox="1">
            <a:spLocks/>
          </p:cNvSpPr>
          <p:nvPr/>
        </p:nvSpPr>
        <p:spPr>
          <a:xfrm>
            <a:off x="2185956" y="1772816"/>
            <a:ext cx="4864991" cy="476396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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Courier New" pitchFamily="49" charset="0"/>
              <a:buChar char="o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SzPct val="25000"/>
              <a:buFont typeface="Noto Symbol"/>
              <a:buNone/>
            </a:pPr>
            <a:r>
              <a:rPr lang="en-US" sz="2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Non Exclusive / No Contract</a:t>
            </a:r>
          </a:p>
          <a:p>
            <a:pPr marL="0" indent="0">
              <a:spcBef>
                <a:spcPts val="0"/>
              </a:spcBef>
              <a:buSzPct val="25000"/>
              <a:buFont typeface="Noto Symbol"/>
              <a:buNone/>
            </a:pPr>
            <a:endParaRPr lang="en-US" sz="2800" b="1" dirty="0" smtClean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738" y="3637190"/>
            <a:ext cx="981514" cy="97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0" descr="Image result for bike share ico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40" r="64504" b="19430"/>
          <a:stretch/>
        </p:blipFill>
        <p:spPr bwMode="auto">
          <a:xfrm>
            <a:off x="2655968" y="3551206"/>
            <a:ext cx="1463904" cy="113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7" name="Straight Arrow Connector 36"/>
          <p:cNvCxnSpPr>
            <a:stCxn id="36" idx="3"/>
            <a:endCxn id="35" idx="1"/>
          </p:cNvCxnSpPr>
          <p:nvPr/>
        </p:nvCxnSpPr>
        <p:spPr>
          <a:xfrm>
            <a:off x="4119872" y="4118778"/>
            <a:ext cx="1201866" cy="69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endCxn id="36" idx="1"/>
          </p:cNvCxnSpPr>
          <p:nvPr/>
        </p:nvCxnSpPr>
        <p:spPr>
          <a:xfrm>
            <a:off x="1586335" y="3695222"/>
            <a:ext cx="1069633" cy="423556"/>
          </a:xfrm>
          <a:prstGeom prst="line">
            <a:avLst/>
          </a:prstGeom>
          <a:ln w="3810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588224" y="2507467"/>
            <a:ext cx="24482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/>
              <a:t>No fees exchanged but could cost the city money in maintenance</a:t>
            </a:r>
          </a:p>
        </p:txBody>
      </p:sp>
      <p:pic>
        <p:nvPicPr>
          <p:cNvPr id="7" name="Picture 2" descr="Image result for bike piled u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828" y="5013176"/>
            <a:ext cx="9834557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400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2880"/>
            <a:ext cx="9144000" cy="1111664"/>
          </a:xfrm>
        </p:spPr>
        <p:txBody>
          <a:bodyPr>
            <a:normAutofit/>
          </a:bodyPr>
          <a:lstStyle/>
          <a:p>
            <a:r>
              <a:rPr lang="en-CA" dirty="0" smtClean="0"/>
              <a:t>Project Timelines (24 to 32 months)</a:t>
            </a:r>
            <a:endParaRPr lang="en-CA" dirty="0"/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 rot="5400000">
            <a:off x="4445733" y="-3141477"/>
            <a:ext cx="216023" cy="9180514"/>
          </a:xfrm>
          <a:prstGeom prst="rect">
            <a:avLst/>
          </a:prstGeom>
          <a:solidFill>
            <a:srgbClr val="505050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CA" dirty="0"/>
          </a:p>
        </p:txBody>
      </p:sp>
      <p:sp>
        <p:nvSpPr>
          <p:cNvPr id="14" name="AutoShape 2" descr="data:image/jpeg;base64,/9j/4AAQSkZJRgABAQAAAQABAAD/2wCEAAkGBxQTEBUUEhQUFhUXGSIYGRgYGSAgIBwfHhwhHB4gIyAYHSgiHB4mIB0fIjEhJSkrLjEuGh8zODMsNyguLisBCgoKDg0OGhAQGy4kICUsNC0tNDAsLCwsLC8sLCwvLCwsLDcsLCwtLC8vLCwsLCwsLCwsLCwsLCwsLCwsLCwsLP/AABEIAFgAoAMBEQACEQEDEQH/xAAbAAACAwEBAQAAAAAAAAAAAAAABQMEBgIHAf/EADwQAAIBAgQDBgIIBQMFAAAAAAECAwARBBIhMQUGQRMiUWFxkRSBByMyYqGxwdEVQlKi4TNTchZDgsLx/8QAGgEBAAMBAQEAAAAAAAAAAAAAAAECBAMFBv/EADERAAICAQMBBQcEAgMAAAAAAAABAhEDBCExEgUTQVFhIjJxkaGx8BSBwdFSchXh8f/aAAwDAQACEQMRAD8A9xoAoAoAoAoAoD47AAkkADUk9KLcN0Y3HfSHEJRFhonxDk5RY5QT5Egk+1q9CHZ8unqm+lHmz7Sh1dONdT+Raj52iVkXEZIy9/sSCQLbTvFQMp99jVHoptNw3r0r5F1r4JpZKV+Tv5moRgQCCCDqCOtYuDenZ9oAoAoAoAoAoAoAoAoAoAoAoAoAoAoAoDz/AOlji7JHHh0Nu0uz+gtYehN/avU7NxKUnN+HB5HauZxisa8eTHcmYGRsSsiqxEamTb7dhbKCdO8Tl+Zrfq5xWNp+O3w9f2PO0WOTyKSXG/x9P3Gi8LxUmSL4GFELhmC2BNjrdsxZR6Vw73FG5dbbrb/w0d1mnUO7VXvx9z0fgc696FIHiSLRbkWOp2AYkbX1sda8nMntJyts9nDJbwUaSGc0qqpZiFUakk2Arg3W7NMYuTqKtiVOaoW/01nkW9s8cTsvuBrXJZ4vi3+xufZuaPvuMX5OST+Q4w04dQwDAfeUqfZheuqdqzFODg6f0dktSUCgCgCgF3FuKLDYFkDHXvX29FGv4Vk1WqhhW7Sfrf28TTp9PLLuk69BcvMVozJ/qAOFay5SLgm4uxvt5VjXaaWN5PeSdOlVX8W/4NL0Fz6OHVre/wCEPsPOroGU3Ui4NepjyRyRUovZnnzg4ScZcklXKhQBQGa4tzUEYrCA5G7E6fK29edn7QUX0wVmaeoS2iU+F8bxU0mVOzPU3GgHyrlh1WoyyqNFYZcknSHmB4xeQwyr2co6XuG9DW3HqLn3c1Uvv8DtHJv0vZiDnfhebEQzlQ6pHJ3TsWVS6AjqDrp93zr2NJlqEoLxa+XDMesw9WSM3vSfz8DK8E4483ZwSSNKZnZpc97IFHcy30WxBe4tsB0rdmwKFzSqlt6+d/Y8/BqHOoSd23fpXFffYaQCK2KfCSw9pMjSFy1mTMQSoFu6FBJJ6kja1cH1ewsidJ1xz/dmiPR7bxyVtXzx/VDnkzBg4mfEhlYOka5lNwXC9+x62IHua4aqdY4464b+XgadJC8ksid2l8/Ez/0ocXZphhwbIgDMP6mO1/QfnXz2syNy6PA+87C0sY43mfL2Xov+xxw/Fdlg8CpmaFHRi7qB0FwLspAuT4dK6xl044K6Riy4+81OeSh1NNUn9Xyjv+MqgLLjZJGVwFjIXvrmA/ljBvYnY1PeJbqV/nwI/Syl7MsKimt3vs6/2o21bDwRZxTjsMDBXa7kXCKLtYbm3QeZtV445S3RZQbKnD+bcPKbZuzP3yoHuGIq0sMkWeOSH1cjmYjE4czqLsodJJFbNfq1xsPWvmsmJ6mK9pJxlJO/ie7DIsDe1pqLXyBOG5IZVDF2cCwC2AKknqbnfwpHSdGGcE+pyrwrj9w9R1ZIyapK/HzG/JTH4dr7Zzb2H63rd2K28D8r2+n8mPtNLvV8DQV655wUAl5sxpjw9lNi5y/Lr+H51j12VwxbeOxxzy6YiLg3LQmgzs5Un7FttPHxrFp9CsmPqbryOOPB1RtlvkhMrzq2jiwI9CwP4117OXTKafO38ltOqbRX53Np4yNDl3HkdK59o7ZItc0V1PvI0uAlE+HRm6gE26EdR4G4vXqafK5QUzRGpw3MlxvlHEd8YU4cBxZiEyOQdwSLix62Ar1sWrx7d5e3raPOzaPLv3db+lMocv8A0dzpKskkwjy/7epPlqLAfI+ldc/aEJRcYxv4nHT9mZIyUpSr4Ho2FwyRoEjUKo2AFgK8qUnJ2z2YxUVUVSPKvpO4eUxfaW7sq6HzXQj12NeTrINTvzPs+w86np+jxi/ozT8v8djbDQKjyp2aWcCIsDltfvWt0I0/qrTiypxVXt6HlazRzjmm5JO3t7Vc+l/lDY8YWchYXmjbx7E9dP516E3+Vde8U9ot/Ix/pZYfayJNf7L+GOMXOEjdzsqlvYXrulbowJW6PKeW+CvjUlxM8yoZpBGCwvmswZ1AJG9goHka35ZrG1GK4NU5KFJLg2//AElH8f8AFfV5cmXsuzFr7Zr33+VZe+fR0HDvX0dI24NhHiiCPIJLE5Wtbu37otc7DT5Vzk03aKSduz5isADdlGu5AsLnxuayZNOnbR2x5mtmUYcLMWt2UaDqWcufkBYVljhzN10JL1bl/RolkxJe82/RV/Y6ijCiwFuv716UYqKpGFybds7qSAoDO87Qkwqw/lbX5i3515/aMW8afkzPqFcbO+Usavw1iwBQkG5tpe4NW0OWLxU3wTgkugT4QibHuUkMYN8rLubWGl/HeskKyamTjKvgco1LK6Yu49ft2BkMltMxt7aaaVm1V9605Wcsvvc2bXlyEphYwdyL++te1pIuOGKZtxKoIZ1oOgUAUBV4lw6OeMxyqGU9P1B6Hzqs4KaqR2wZ8mCanjdMUNysixskRjXMRdmhVrqP5Ta19dbmuXcJKl9jZ/yMnNSnbripNb+fiMOF8Fhg1REz2sXCKD/aBV4Y4x4Rmz6vLm2lJ15W2XpYwylTqCLH0OldEZjI8vYb4TDyxYqMFMK3axyZb5lNyGA/rGoPqK05H1yTj4nab6mmvEz0MnB3cJF8VdzpHGZQCT90GurWdK3X0OjWVbuvoekcLwEcESxxLkRdl8L61jlJydszSk27ZaqpAUAUAUAUBHiIVdSrC4IsRVZRUk0yGk1TMjFwUYea8sfaxW0YC+XzKj2ryo6VYclzXVHz8v2MqxdEt1aEfEXV5nMSkKTooH6DasWZxnkbgtjhOnLYccC5aZ2DTDKg1yndv2Fa9NoZSfVNUvudseBt3I21eybBZxfjsOHsJG7x2Ubn9vnXHLnhjW5SeRR5FycQxk+sUQiToX3Pv+1ZVl1GX3I9K9Tl15JcKjv+D4pvtYoj/iv+RU/ptQ+cn0J7vI+ZB/B8Uv2cWT6r/k0/TZ1xk+g7vIuJB2mOj3WOUeWh/Sl6qHgpC8sfU6h5oUHLPG8TeYuPyB/Cpjrop1kTiws64kqHGGxaSC6OrehrXDJGauLs7KSfBJNCrqVdQyncEXB+Rq6dcEkOE4fFFfs440J3yqB+QqXJvlktt8lmoII5JlXcgVVyS5IbSI0xWY90X86hTvgXZYq5Il5nnxqonwEUMjE97tXKgDpa25oDENzfxj40YL4bBduU7Swd8oXzPj5UJ2NhyxPxFmf4+LDRqAMnYsWJOt732A096EGhoAoAoDM848xnD5IIBnxM2ka+A/qP6fPwNcsk3HZcsrJtcHXLPKqwfWTN22IbVnbWx8Bf8/yqIYUt3uyIwS3fJS+lbmCXBcNaWA2lLqiaX1J10O+gNdi404rxv4WGMP8AWTFRfpcgC7G2wvUpAUDmLGaN2HdO3ca2u2tKQNmt7C+/WoBzNCrCzKGHgReolFSVNENJ8ifE8rwMbrmQ/dP71jnoMUt1t8Dk8EXxsQ/wKdfsYt7eDC//ALVX9JlXu5H+fuR3UlxIkXhuK64n+2rLDqP8/oT0ZP8AIlXhEh+3iHPoLfrVlp5v3psnu34stYfhca+J9a6xwQiWUEiJOMxduIFuXvY2GgtrXai4zoAoDzfk5u35g4nNuIVSBT739ip96ElTi3FMdPxvEYPBzGNRCqlzqsOxZwvVzcAa9akE82PxccsfCcDOZZ1UviMXN3jGpNxpc3bXa+mg9IAo5x4RicHNgUj4ljpJsTOI2zOAuXTMQoGlrjx3qQaXhuLbD8fxUUkjmOeESoGYkLk3sCbAfa2qviQIsHzAI4sXxqZM7O3Y4WM+F7D30vbwbxqsY+11EJbnfMHDMVFg3xeM4tNDigudYo2VY1O4TJu/he9XLFTmDHy47+AwzizzP8RKNv8ATAtp4MC1SDZc8cMdmWZQWULZrdLG9/TWiILnL/NAmIjlGVzsRs37GjQFvFuJz/HlIWOhChb6Xt1H4/KlbAp4/E4nDYgZpWdtGtc2N+lqkHfHnxcLI8kxBe5AUmy2tpbbqKKgM+NcxyDs4oR9YyqWPgWAsAPHWoSAp43DicPkZ8Q5Z76Bjpa3n51KBY4/xGWNcOO0cHs8z2Nibnr7VCQGGCw2LlLyyP2YZDkGY2W9ug8B13oDP8BwU08rmKTKwFy5J1v6eNSyD0iBCFUE3IAF/HzqpISyBVLHQAXJ8hrQHnf0GxFsFPim+1isS8p97fnm96Es4+iT67FcUxv+7iezU/djvb3DD2oGUeROLQ4bi3Fxi5FilaUMpkIGZAXtYnwBX3HhUg4k4p8fzDgXUH4eNJGhY/8Act3WcA/yk2APXLeoBJ9OkTxDDYyMlSueByPB1uPlow/8qhkFf6TODdhwnhwZS0OHlQzqP6StmOnqRf71SlWwQ14bwrl6HJKnwhzEZMz5jcnTusT+IoCQjt+aR1XC4X2Ln/NCfA0bc4Qh3VlaykgMLEG35VNEGew6jE48NChVQwY+QBuSbbXqeEQW+VvrcfJJ/wAm9zYfhUPgk+4j63ioG4Vh/aL/AJ08AHOx7TFRRDwA+bH/AOUQKkmIEHEmeQHKrn2tZT7WqfAEfMWP+JmQgEIe6l+tzYn3/KiBb4sol4ksdu6Cq28hqajwBr+MyFcPKRvkP5VAMpyHjEV3jIOd7W00soP71Zg3FVBzJGGUqwBBFiD1B3FARYPBxxIEiRUQbKosB8hQHPD+HxQJkhjSNb3yoABf0FAVeJcvYXEOHnw8UjjZmUE/5oCz/Dou0WTs07RFyK2UXVfAHoPKgO8bgo5VySoki3vlYAi420NASSxhlKsAykWIIuCPMHegFGE5TwUT548LArb3CC/+KAYw8PiWRpVjQSPozgDM1trnc0BxPwuFzdokJ8bUB8xKLDC/Zqq2U2AAGuw/GqZZdMGysnSbKGDmWNikcKBhoxU6WFhe+X19jXFZ5X01uvzyKKb4oiw+Is4cQxZ2UG673fM2+XwH41Vaie23h97/AKIU35FkyIR28kKAhgM17nQ2JvbodvSuizPp6mqRbr2tlbGYuOQEvAhZVJOc7ZTqL213X5t5VR6l09vr5fiI7z0JZ5kNyYEJi0JOya6bLsB3tNrirPO6e3HP59Sev0JJsq4g5Yos2neOhzEMTc22sv41MsslPpX5z/RLk7oll4p9WrBRdkL2ZrCwtfW2t7i2nWoef2U0uVZDybWQ8NSLtQVhRCwYgjcWIBuLaXvp6GrQyuTSrn+CYytjmuxcKAKAKAKAKAKAKAKAKAKA+OoIsQCD0NQ1ezBH8OmndXu7aDT08KjojttwRSPhwkdrZEtt9kdNqju4+SHSvIk7MWtYW8LValwTRy0CndVPXUDrvUOMXyiKRHHg1C2Iza5rtqSfH1qFjilXIUUdyYdG+0qm+9wDttUuEXyg0mR4rBrJbNsOmn7X9qrPGp1ZDjZMkSgkgAE7kDf18auopcImjupJP//Z"/>
          <p:cNvSpPr>
            <a:spLocks noChangeAspect="1" noChangeArrowheads="1"/>
          </p:cNvSpPr>
          <p:nvPr/>
        </p:nvSpPr>
        <p:spPr bwMode="auto">
          <a:xfrm>
            <a:off x="155575" y="-503238"/>
            <a:ext cx="1905000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5" name="AutoShape 4" descr="data:image/jpeg;base64,/9j/4AAQSkZJRgABAQAAAQABAAD/2wCEAAkGBxQTEBUUEhQUFhUXGSIYGRgYGSAgIBwfHhwhHB4gIyAYHSgiHB4mIB0fIjEhJSkrLjEuGh8zODMsNyguLisBCgoKDg0OGhAQGy4kICUsNC0tNDAsLCwsLC8sLCwvLCwsLDcsLCwtLC8vLCwsLCwsLCwsLCwsLCwsLCwsLCwsLP/AABEIAFgAoAMBEQACEQEDEQH/xAAbAAACAwEBAQAAAAAAAAAAAAAABQMEBgIHAf/EADwQAAIBAgQDBgIIBQMFAAAAAAECAwARBBIhMQUGQRMiUWFxkRSBByMyYqGxwdEVQlKi4TNTchZDgsLx/8QAGgEBAAMBAQEAAAAAAAAAAAAAAAECBAMFBv/EADERAAICAQMBBQcEAgMAAAAAAAABAhEDBCExEgUTQVFhIjJxkaGx8BSBwdFSchXh8f/aAAwDAQACEQMRAD8A9xoAoAoAoAoAoD47AAkkADUk9KLcN0Y3HfSHEJRFhonxDk5RY5QT5Egk+1q9CHZ8unqm+lHmz7Sh1dONdT+Raj52iVkXEZIy9/sSCQLbTvFQMp99jVHoptNw3r0r5F1r4JpZKV+Tv5moRgQCCCDqCOtYuDenZ9oAoAoAoAoAoAoAoAoAoAoAoAoAoAoAoDz/AOlji7JHHh0Nu0uz+gtYehN/avU7NxKUnN+HB5HauZxisa8eTHcmYGRsSsiqxEamTb7dhbKCdO8Tl+Zrfq5xWNp+O3w9f2PO0WOTyKSXG/x9P3Gi8LxUmSL4GFELhmC2BNjrdsxZR6Vw73FG5dbbrb/w0d1mnUO7VXvx9z0fgc696FIHiSLRbkWOp2AYkbX1sda8nMntJyts9nDJbwUaSGc0qqpZiFUakk2Arg3W7NMYuTqKtiVOaoW/01nkW9s8cTsvuBrXJZ4vi3+xufZuaPvuMX5OST+Q4w04dQwDAfeUqfZheuqdqzFODg6f0dktSUCgCgCgF3FuKLDYFkDHXvX29FGv4Vk1WqhhW7Sfrf28TTp9PLLuk69BcvMVozJ/qAOFay5SLgm4uxvt5VjXaaWN5PeSdOlVX8W/4NL0Fz6OHVre/wCEPsPOroGU3Ui4NepjyRyRUovZnnzg4ScZcklXKhQBQGa4tzUEYrCA5G7E6fK29edn7QUX0wVmaeoS2iU+F8bxU0mVOzPU3GgHyrlh1WoyyqNFYZcknSHmB4xeQwyr2co6XuG9DW3HqLn3c1Uvv8DtHJv0vZiDnfhebEQzlQ6pHJ3TsWVS6AjqDrp93zr2NJlqEoLxa+XDMesw9WSM3vSfz8DK8E4483ZwSSNKZnZpc97IFHcy30WxBe4tsB0rdmwKFzSqlt6+d/Y8/BqHOoSd23fpXFffYaQCK2KfCSw9pMjSFy1mTMQSoFu6FBJJ6kja1cH1ewsidJ1xz/dmiPR7bxyVtXzx/VDnkzBg4mfEhlYOka5lNwXC9+x62IHua4aqdY4464b+XgadJC8ksid2l8/Ez/0ocXZphhwbIgDMP6mO1/QfnXz2syNy6PA+87C0sY43mfL2Xov+xxw/Fdlg8CpmaFHRi7qB0FwLspAuT4dK6xl044K6Riy4+81OeSh1NNUn9Xyjv+MqgLLjZJGVwFjIXvrmA/ljBvYnY1PeJbqV/nwI/Syl7MsKimt3vs6/2o21bDwRZxTjsMDBXa7kXCKLtYbm3QeZtV445S3RZQbKnD+bcPKbZuzP3yoHuGIq0sMkWeOSH1cjmYjE4czqLsodJJFbNfq1xsPWvmsmJ6mK9pJxlJO/ie7DIsDe1pqLXyBOG5IZVDF2cCwC2AKknqbnfwpHSdGGcE+pyrwrj9w9R1ZIyapK/HzG/JTH4dr7Zzb2H63rd2K28D8r2+n8mPtNLvV8DQV655wUAl5sxpjw9lNi5y/Lr+H51j12VwxbeOxxzy6YiLg3LQmgzs5Un7FttPHxrFp9CsmPqbryOOPB1RtlvkhMrzq2jiwI9CwP4117OXTKafO38ltOqbRX53Np4yNDl3HkdK59o7ZItc0V1PvI0uAlE+HRm6gE26EdR4G4vXqafK5QUzRGpw3MlxvlHEd8YU4cBxZiEyOQdwSLix62Ar1sWrx7d5e3raPOzaPLv3db+lMocv8A0dzpKskkwjy/7epPlqLAfI+ldc/aEJRcYxv4nHT9mZIyUpSr4Ho2FwyRoEjUKo2AFgK8qUnJ2z2YxUVUVSPKvpO4eUxfaW7sq6HzXQj12NeTrINTvzPs+w86np+jxi/ozT8v8djbDQKjyp2aWcCIsDltfvWt0I0/qrTiypxVXt6HlazRzjmm5JO3t7Vc+l/lDY8YWchYXmjbx7E9dP516E3+Vde8U9ot/Ix/pZYfayJNf7L+GOMXOEjdzsqlvYXrulbowJW6PKeW+CvjUlxM8yoZpBGCwvmswZ1AJG9goHka35ZrG1GK4NU5KFJLg2//AElH8f8AFfV5cmXsuzFr7Zr33+VZe+fR0HDvX0dI24NhHiiCPIJLE5Wtbu37otc7DT5Vzk03aKSduz5isADdlGu5AsLnxuayZNOnbR2x5mtmUYcLMWt2UaDqWcufkBYVljhzN10JL1bl/RolkxJe82/RV/Y6ijCiwFuv716UYqKpGFybds7qSAoDO87Qkwqw/lbX5i3515/aMW8afkzPqFcbO+Usavw1iwBQkG5tpe4NW0OWLxU3wTgkugT4QibHuUkMYN8rLubWGl/HeskKyamTjKvgco1LK6Yu49ft2BkMltMxt7aaaVm1V9605Wcsvvc2bXlyEphYwdyL++te1pIuOGKZtxKoIZ1oOgUAUBV4lw6OeMxyqGU9P1B6Hzqs4KaqR2wZ8mCanjdMUNysixskRjXMRdmhVrqP5Ta19dbmuXcJKl9jZ/yMnNSnbripNb+fiMOF8Fhg1REz2sXCKD/aBV4Y4x4Rmz6vLm2lJ15W2XpYwylTqCLH0OldEZjI8vYb4TDyxYqMFMK3axyZb5lNyGA/rGoPqK05H1yTj4nab6mmvEz0MnB3cJF8VdzpHGZQCT90GurWdK3X0OjWVbuvoekcLwEcESxxLkRdl8L61jlJydszSk27ZaqpAUAUAUAUBHiIVdSrC4IsRVZRUk0yGk1TMjFwUYea8sfaxW0YC+XzKj2ryo6VYclzXVHz8v2MqxdEt1aEfEXV5nMSkKTooH6DasWZxnkbgtjhOnLYccC5aZ2DTDKg1yndv2Fa9NoZSfVNUvudseBt3I21eybBZxfjsOHsJG7x2Ubn9vnXHLnhjW5SeRR5FycQxk+sUQiToX3Pv+1ZVl1GX3I9K9Tl15JcKjv+D4pvtYoj/iv+RU/ptQ+cn0J7vI+ZB/B8Uv2cWT6r/k0/TZ1xk+g7vIuJB2mOj3WOUeWh/Sl6qHgpC8sfU6h5oUHLPG8TeYuPyB/Cpjrop1kTiws64kqHGGxaSC6OrehrXDJGauLs7KSfBJNCrqVdQyncEXB+Rq6dcEkOE4fFFfs440J3yqB+QqXJvlktt8lmoII5JlXcgVVyS5IbSI0xWY90X86hTvgXZYq5Il5nnxqonwEUMjE97tXKgDpa25oDENzfxj40YL4bBduU7Swd8oXzPj5UJ2NhyxPxFmf4+LDRqAMnYsWJOt732A096EGhoAoAoDM848xnD5IIBnxM2ka+A/qP6fPwNcsk3HZcsrJtcHXLPKqwfWTN22IbVnbWx8Bf8/yqIYUt3uyIwS3fJS+lbmCXBcNaWA2lLqiaX1J10O+gNdi404rxv4WGMP8AWTFRfpcgC7G2wvUpAUDmLGaN2HdO3ca2u2tKQNmt7C+/WoBzNCrCzKGHgReolFSVNENJ8ifE8rwMbrmQ/dP71jnoMUt1t8Dk8EXxsQ/wKdfsYt7eDC//ALVX9JlXu5H+fuR3UlxIkXhuK64n+2rLDqP8/oT0ZP8AIlXhEh+3iHPoLfrVlp5v3psnu34stYfhca+J9a6xwQiWUEiJOMxduIFuXvY2GgtrXai4zoAoDzfk5u35g4nNuIVSBT739ip96ElTi3FMdPxvEYPBzGNRCqlzqsOxZwvVzcAa9akE82PxccsfCcDOZZ1UviMXN3jGpNxpc3bXa+mg9IAo5x4RicHNgUj4ljpJsTOI2zOAuXTMQoGlrjx3qQaXhuLbD8fxUUkjmOeESoGYkLk3sCbAfa2qviQIsHzAI4sXxqZM7O3Y4WM+F7D30vbwbxqsY+11EJbnfMHDMVFg3xeM4tNDigudYo2VY1O4TJu/he9XLFTmDHy47+AwzizzP8RKNv8ATAtp4MC1SDZc8cMdmWZQWULZrdLG9/TWiILnL/NAmIjlGVzsRs37GjQFvFuJz/HlIWOhChb6Xt1H4/KlbAp4/E4nDYgZpWdtGtc2N+lqkHfHnxcLI8kxBe5AUmy2tpbbqKKgM+NcxyDs4oR9YyqWPgWAsAPHWoSAp43DicPkZ8Q5Z76Bjpa3n51KBY4/xGWNcOO0cHs8z2Nibnr7VCQGGCw2LlLyyP2YZDkGY2W9ug8B13oDP8BwU08rmKTKwFy5J1v6eNSyD0iBCFUE3IAF/HzqpISyBVLHQAXJ8hrQHnf0GxFsFPim+1isS8p97fnm96Es4+iT67FcUxv+7iezU/djvb3DD2oGUeROLQ4bi3Fxi5FilaUMpkIGZAXtYnwBX3HhUg4k4p8fzDgXUH4eNJGhY/8Act3WcA/yk2APXLeoBJ9OkTxDDYyMlSueByPB1uPlow/8qhkFf6TODdhwnhwZS0OHlQzqP6StmOnqRf71SlWwQ14bwrl6HJKnwhzEZMz5jcnTusT+IoCQjt+aR1XC4X2Ln/NCfA0bc4Qh3VlaykgMLEG35VNEGew6jE48NChVQwY+QBuSbbXqeEQW+VvrcfJJ/wAm9zYfhUPgk+4j63ioG4Vh/aL/AJ08AHOx7TFRRDwA+bH/AOUQKkmIEHEmeQHKrn2tZT7WqfAEfMWP+JmQgEIe6l+tzYn3/KiBb4sol4ksdu6Cq28hqajwBr+MyFcPKRvkP5VAMpyHjEV3jIOd7W00soP71Zg3FVBzJGGUqwBBFiD1B3FARYPBxxIEiRUQbKosB8hQHPD+HxQJkhjSNb3yoABf0FAVeJcvYXEOHnw8UjjZmUE/5oCz/Dou0WTs07RFyK2UXVfAHoPKgO8bgo5VySoki3vlYAi420NASSxhlKsAykWIIuCPMHegFGE5TwUT548LArb3CC/+KAYw8PiWRpVjQSPozgDM1trnc0BxPwuFzdokJ8bUB8xKLDC/Zqq2U2AAGuw/GqZZdMGysnSbKGDmWNikcKBhoxU6WFhe+X19jXFZ5X01uvzyKKb4oiw+Is4cQxZ2UG673fM2+XwH41Vaie23h97/AKIU35FkyIR28kKAhgM17nQ2JvbodvSuizPp6mqRbr2tlbGYuOQEvAhZVJOc7ZTqL213X5t5VR6l09vr5fiI7z0JZ5kNyYEJi0JOya6bLsB3tNrirPO6e3HP59Sev0JJsq4g5Yos2neOhzEMTc22sv41MsslPpX5z/RLk7oll4p9WrBRdkL2ZrCwtfW2t7i2nWoef2U0uVZDybWQ8NSLtQVhRCwYgjcWIBuLaXvp6GrQyuTSrn+CYytjmuxcKAKAKAKAKAKAKAKAKAKA+OoIsQCD0NQ1ezBH8OmndXu7aDT08KjojttwRSPhwkdrZEtt9kdNqju4+SHSvIk7MWtYW8LValwTRy0CndVPXUDrvUOMXyiKRHHg1C2Iza5rtqSfH1qFjilXIUUdyYdG+0qm+9wDttUuEXyg0mR4rBrJbNsOmn7X9qrPGp1ZDjZMkSgkgAE7kDf18auopcImjupJP//Z"/>
          <p:cNvSpPr>
            <a:spLocks noChangeAspect="1" noChangeArrowheads="1"/>
          </p:cNvSpPr>
          <p:nvPr/>
        </p:nvSpPr>
        <p:spPr bwMode="auto">
          <a:xfrm>
            <a:off x="307975" y="-350838"/>
            <a:ext cx="1905000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3" name="AutoShape 4" descr="Image result for bike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4" name="AutoShape 7" descr="Image result for bike ic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5" name="AutoShape 9" descr="Image result for bike ic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6" name="AutoShape 11" descr="Image result for bike ico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0" name="AutoShape 14" descr="Image result for bike icon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1" name="AutoShape 17" descr="Image result for bike icon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2154327237"/>
              </p:ext>
            </p:extLst>
          </p:nvPr>
        </p:nvGraphicFramePr>
        <p:xfrm>
          <a:off x="251520" y="1196752"/>
          <a:ext cx="8686800" cy="5812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283968" y="2420888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Site Planning 4-8 Months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13" idx="3"/>
          </p:cNvCxnSpPr>
          <p:nvPr/>
        </p:nvCxnSpPr>
        <p:spPr>
          <a:xfrm>
            <a:off x="6948264" y="2605554"/>
            <a:ext cx="36004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3779912" y="2605554"/>
            <a:ext cx="38102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632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5" name="Elbow Connector 4"/>
          <p:cNvCxnSpPr/>
          <p:nvPr/>
        </p:nvCxnSpPr>
        <p:spPr>
          <a:xfrm>
            <a:off x="2701245" y="1484784"/>
            <a:ext cx="4752528" cy="4248472"/>
          </a:xfrm>
          <a:prstGeom prst="bentConnector3">
            <a:avLst/>
          </a:prstGeom>
          <a:ln w="28575">
            <a:solidFill>
              <a:srgbClr val="505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860032" y="2056284"/>
            <a:ext cx="432048" cy="432048"/>
          </a:xfrm>
          <a:prstGeom prst="ellipse">
            <a:avLst/>
          </a:prstGeom>
          <a:solidFill>
            <a:srgbClr val="50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5514118" y="2636912"/>
            <a:ext cx="1944216" cy="0"/>
          </a:xfrm>
          <a:prstGeom prst="line">
            <a:avLst/>
          </a:prstGeom>
          <a:ln w="12700">
            <a:solidFill>
              <a:srgbClr val="505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31"/>
          <p:cNvSpPr>
            <a:spLocks noGrp="1"/>
          </p:cNvSpPr>
          <p:nvPr>
            <p:ph idx="1"/>
          </p:nvPr>
        </p:nvSpPr>
        <p:spPr>
          <a:xfrm>
            <a:off x="5365328" y="2110110"/>
            <a:ext cx="2159000" cy="2634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="1" baseline="0">
                <a:solidFill>
                  <a:srgbClr val="505050"/>
                </a:solidFill>
                <a:latin typeface="HelveticaNeueLT Std Med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CA" sz="1400" dirty="0" smtClean="0"/>
              <a:t>How did we get here?</a:t>
            </a:r>
            <a:endParaRPr lang="en-CA" sz="1400" dirty="0"/>
          </a:p>
        </p:txBody>
      </p:sp>
      <p:sp>
        <p:nvSpPr>
          <p:cNvPr id="12" name="Content Placeholder 31"/>
          <p:cNvSpPr>
            <a:spLocks noGrp="1"/>
          </p:cNvSpPr>
          <p:nvPr>
            <p:ph sz="quarter" idx="4294967295"/>
          </p:nvPr>
        </p:nvSpPr>
        <p:spPr>
          <a:xfrm>
            <a:off x="5364088" y="2720975"/>
            <a:ext cx="2159000" cy="2635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="1" baseline="0">
                <a:solidFill>
                  <a:srgbClr val="005278"/>
                </a:solidFill>
                <a:latin typeface="HelveticaNeueLT Std Med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CA" sz="1400" dirty="0" smtClean="0"/>
              <a:t>Decisions and priorities</a:t>
            </a:r>
            <a:endParaRPr lang="en-CA" sz="1400" dirty="0"/>
          </a:p>
        </p:txBody>
      </p:sp>
      <p:sp>
        <p:nvSpPr>
          <p:cNvPr id="16" name="Content Placeholder 31"/>
          <p:cNvSpPr>
            <a:spLocks noGrp="1"/>
          </p:cNvSpPr>
          <p:nvPr>
            <p:ph sz="quarter" idx="4294967295"/>
          </p:nvPr>
        </p:nvSpPr>
        <p:spPr>
          <a:xfrm>
            <a:off x="5364088" y="3381375"/>
            <a:ext cx="2159000" cy="2635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="1" baseline="0">
                <a:solidFill>
                  <a:srgbClr val="F25F5C"/>
                </a:solidFill>
                <a:latin typeface="HelveticaNeueLT Std Med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CA" sz="1400" dirty="0" err="1" smtClean="0"/>
              <a:t>Micrombility</a:t>
            </a:r>
            <a:r>
              <a:rPr lang="en-CA" sz="1400" dirty="0" smtClean="0"/>
              <a:t> as Transit</a:t>
            </a:r>
            <a:endParaRPr lang="en-CA" sz="1400" dirty="0"/>
          </a:p>
        </p:txBody>
      </p:sp>
      <p:sp>
        <p:nvSpPr>
          <p:cNvPr id="22" name="Content Placeholder 31"/>
          <p:cNvSpPr>
            <a:spLocks noGrp="1"/>
          </p:cNvSpPr>
          <p:nvPr>
            <p:ph sz="quarter" idx="4294967295"/>
          </p:nvPr>
        </p:nvSpPr>
        <p:spPr>
          <a:xfrm>
            <a:off x="5436096" y="4102100"/>
            <a:ext cx="2643187" cy="431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="1" baseline="0">
                <a:solidFill>
                  <a:srgbClr val="70C1B3"/>
                </a:solidFill>
                <a:latin typeface="HelveticaNeueLT Std Med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CA" sz="1400" dirty="0" smtClean="0"/>
              <a:t>Working with the Public and station Locations</a:t>
            </a:r>
            <a:endParaRPr lang="en-CA" sz="1400" dirty="0"/>
          </a:p>
        </p:txBody>
      </p:sp>
      <p:sp>
        <p:nvSpPr>
          <p:cNvPr id="10" name="Oval 9"/>
          <p:cNvSpPr/>
          <p:nvPr/>
        </p:nvSpPr>
        <p:spPr>
          <a:xfrm>
            <a:off x="4860032" y="2764036"/>
            <a:ext cx="432048" cy="432048"/>
          </a:xfrm>
          <a:prstGeom prst="ellipse">
            <a:avLst/>
          </a:prstGeom>
          <a:solidFill>
            <a:srgbClr val="005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5501945" y="3308987"/>
            <a:ext cx="1944216" cy="0"/>
          </a:xfrm>
          <a:prstGeom prst="line">
            <a:avLst/>
          </a:prstGeom>
          <a:ln w="12700">
            <a:solidFill>
              <a:srgbClr val="505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860032" y="3424436"/>
            <a:ext cx="432048" cy="432048"/>
          </a:xfrm>
          <a:prstGeom prst="ellipse">
            <a:avLst/>
          </a:prstGeom>
          <a:solidFill>
            <a:srgbClr val="F25F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5491452" y="3981062"/>
            <a:ext cx="1944216" cy="0"/>
          </a:xfrm>
          <a:prstGeom prst="line">
            <a:avLst/>
          </a:prstGeom>
          <a:ln w="12700">
            <a:solidFill>
              <a:srgbClr val="505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189077" y="1160748"/>
            <a:ext cx="1692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 smtClean="0">
                <a:solidFill>
                  <a:srgbClr val="505050"/>
                </a:solidFill>
                <a:latin typeface="HelveticaNeueLT Std Med Cn" pitchFamily="34" charset="0"/>
              </a:rPr>
              <a:t>Overview</a:t>
            </a:r>
            <a:endParaRPr lang="en-CA" sz="2400" b="1" dirty="0">
              <a:solidFill>
                <a:srgbClr val="505050"/>
              </a:solidFill>
              <a:latin typeface="HelveticaNeueLT Std Med Cn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951111"/>
            <a:ext cx="605681" cy="605681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4860032" y="4101703"/>
            <a:ext cx="432048" cy="432048"/>
          </a:xfrm>
          <a:prstGeom prst="ellipse">
            <a:avLst/>
          </a:prstGeom>
          <a:solidFill>
            <a:srgbClr val="70C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5514118" y="4653136"/>
            <a:ext cx="1944216" cy="0"/>
          </a:xfrm>
          <a:prstGeom prst="line">
            <a:avLst/>
          </a:prstGeom>
          <a:ln w="12700">
            <a:solidFill>
              <a:srgbClr val="505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183645" y="404664"/>
            <a:ext cx="3303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00" b="1" dirty="0" smtClean="0">
                <a:solidFill>
                  <a:srgbClr val="505050"/>
                </a:solidFill>
                <a:latin typeface="HelveticaNeueLT Std Med Cn" pitchFamily="34" charset="0"/>
              </a:rPr>
              <a:t>Getting Through Start-up and Making it to Launch</a:t>
            </a:r>
            <a:endParaRPr lang="en-CA" sz="1800" b="1" dirty="0">
              <a:solidFill>
                <a:srgbClr val="505050"/>
              </a:solidFill>
              <a:latin typeface="HelveticaNeueLT Std Med Cn" pitchFamily="34" charset="0"/>
            </a:endParaRPr>
          </a:p>
        </p:txBody>
      </p:sp>
      <p:pic>
        <p:nvPicPr>
          <p:cNvPr id="28" name="Shape 257"/>
          <p:cNvPicPr preferRelativeResize="0"/>
          <p:nvPr/>
        </p:nvPicPr>
        <p:blipFill rotWithShape="1">
          <a:blip r:embed="rId3">
            <a:alphaModFix/>
          </a:blip>
          <a:srcRect l="21295" r="10467" b="4794"/>
          <a:stretch/>
        </p:blipFill>
        <p:spPr>
          <a:xfrm>
            <a:off x="352376" y="2056284"/>
            <a:ext cx="3890735" cy="4392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723254"/>
            <a:ext cx="11430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13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2880"/>
            <a:ext cx="9144000" cy="1111664"/>
          </a:xfrm>
        </p:spPr>
        <p:txBody>
          <a:bodyPr>
            <a:normAutofit/>
          </a:bodyPr>
          <a:lstStyle/>
          <a:p>
            <a:r>
              <a:rPr lang="en-CA" dirty="0" smtClean="0"/>
              <a:t>Project Timelines (24 to 32 months)</a:t>
            </a:r>
            <a:endParaRPr lang="en-CA" dirty="0"/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 rot="5400000">
            <a:off x="4445733" y="-3141477"/>
            <a:ext cx="216023" cy="9180514"/>
          </a:xfrm>
          <a:prstGeom prst="rect">
            <a:avLst/>
          </a:prstGeom>
          <a:solidFill>
            <a:srgbClr val="505050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CA" dirty="0"/>
          </a:p>
        </p:txBody>
      </p:sp>
      <p:sp>
        <p:nvSpPr>
          <p:cNvPr id="14" name="AutoShape 2" descr="data:image/jpeg;base64,/9j/4AAQSkZJRgABAQAAAQABAAD/2wCEAAkGBxQTEBUUEhQUFhUXGSIYGRgYGSAgIBwfHhwhHB4gIyAYHSgiHB4mIB0fIjEhJSkrLjEuGh8zODMsNyguLisBCgoKDg0OGhAQGy4kICUsNC0tNDAsLCwsLC8sLCwvLCwsLDcsLCwtLC8vLCwsLCwsLCwsLCwsLCwsLCwsLCwsLP/AABEIAFgAoAMBEQACEQEDEQH/xAAbAAACAwEBAQAAAAAAAAAAAAAABQMEBgIHAf/EADwQAAIBAgQDBgIIBQMFAAAAAAECAwARBBIhMQUGQRMiUWFxkRSBByMyYqGxwdEVQlKi4TNTchZDgsLx/8QAGgEBAAMBAQEAAAAAAAAAAAAAAAECBAMFBv/EADERAAICAQMBBQcEAgMAAAAAAAABAhEDBCExEgUTQVFhIjJxkaGx8BSBwdFSchXh8f/aAAwDAQACEQMRAD8A9xoAoAoAoAoAoD47AAkkADUk9KLcN0Y3HfSHEJRFhonxDk5RY5QT5Egk+1q9CHZ8unqm+lHmz7Sh1dONdT+Raj52iVkXEZIy9/sSCQLbTvFQMp99jVHoptNw3r0r5F1r4JpZKV+Tv5moRgQCCCDqCOtYuDenZ9oAoAoAoAoAoAoAoAoAoAoAoAoAoAoAoDz/AOlji7JHHh0Nu0uz+gtYehN/avU7NxKUnN+HB5HauZxisa8eTHcmYGRsSsiqxEamTb7dhbKCdO8Tl+Zrfq5xWNp+O3w9f2PO0WOTyKSXG/x9P3Gi8LxUmSL4GFELhmC2BNjrdsxZR6Vw73FG5dbbrb/w0d1mnUO7VXvx9z0fgc696FIHiSLRbkWOp2AYkbX1sda8nMntJyts9nDJbwUaSGc0qqpZiFUakk2Arg3W7NMYuTqKtiVOaoW/01nkW9s8cTsvuBrXJZ4vi3+xufZuaPvuMX5OST+Q4w04dQwDAfeUqfZheuqdqzFODg6f0dktSUCgCgCgF3FuKLDYFkDHXvX29FGv4Vk1WqhhW7Sfrf28TTp9PLLuk69BcvMVozJ/qAOFay5SLgm4uxvt5VjXaaWN5PeSdOlVX8W/4NL0Fz6OHVre/wCEPsPOroGU3Ui4NepjyRyRUovZnnzg4ScZcklXKhQBQGa4tzUEYrCA5G7E6fK29edn7QUX0wVmaeoS2iU+F8bxU0mVOzPU3GgHyrlh1WoyyqNFYZcknSHmB4xeQwyr2co6XuG9DW3HqLn3c1Uvv8DtHJv0vZiDnfhebEQzlQ6pHJ3TsWVS6AjqDrp93zr2NJlqEoLxa+XDMesw9WSM3vSfz8DK8E4483ZwSSNKZnZpc97IFHcy30WxBe4tsB0rdmwKFzSqlt6+d/Y8/BqHOoSd23fpXFffYaQCK2KfCSw9pMjSFy1mTMQSoFu6FBJJ6kja1cH1ewsidJ1xz/dmiPR7bxyVtXzx/VDnkzBg4mfEhlYOka5lNwXC9+x62IHua4aqdY4464b+XgadJC8ksid2l8/Ez/0ocXZphhwbIgDMP6mO1/QfnXz2syNy6PA+87C0sY43mfL2Xov+xxw/Fdlg8CpmaFHRi7qB0FwLspAuT4dK6xl044K6Riy4+81OeSh1NNUn9Xyjv+MqgLLjZJGVwFjIXvrmA/ljBvYnY1PeJbqV/nwI/Syl7MsKimt3vs6/2o21bDwRZxTjsMDBXa7kXCKLtYbm3QeZtV445S3RZQbKnD+bcPKbZuzP3yoHuGIq0sMkWeOSH1cjmYjE4czqLsodJJFbNfq1xsPWvmsmJ6mK9pJxlJO/ie7DIsDe1pqLXyBOG5IZVDF2cCwC2AKknqbnfwpHSdGGcE+pyrwrj9w9R1ZIyapK/HzG/JTH4dr7Zzb2H63rd2K28D8r2+n8mPtNLvV8DQV655wUAl5sxpjw9lNi5y/Lr+H51j12VwxbeOxxzy6YiLg3LQmgzs5Un7FttPHxrFp9CsmPqbryOOPB1RtlvkhMrzq2jiwI9CwP4117OXTKafO38ltOqbRX53Np4yNDl3HkdK59o7ZItc0V1PvI0uAlE+HRm6gE26EdR4G4vXqafK5QUzRGpw3MlxvlHEd8YU4cBxZiEyOQdwSLix62Ar1sWrx7d5e3raPOzaPLv3db+lMocv8A0dzpKskkwjy/7epPlqLAfI+ldc/aEJRcYxv4nHT9mZIyUpSr4Ho2FwyRoEjUKo2AFgK8qUnJ2z2YxUVUVSPKvpO4eUxfaW7sq6HzXQj12NeTrINTvzPs+w86np+jxi/ozT8v8djbDQKjyp2aWcCIsDltfvWt0I0/qrTiypxVXt6HlazRzjmm5JO3t7Vc+l/lDY8YWchYXmjbx7E9dP516E3+Vde8U9ot/Ix/pZYfayJNf7L+GOMXOEjdzsqlvYXrulbowJW6PKeW+CvjUlxM8yoZpBGCwvmswZ1AJG9goHka35ZrG1GK4NU5KFJLg2//AElH8f8AFfV5cmXsuzFr7Zr33+VZe+fR0HDvX0dI24NhHiiCPIJLE5Wtbu37otc7DT5Vzk03aKSduz5isADdlGu5AsLnxuayZNOnbR2x5mtmUYcLMWt2UaDqWcufkBYVljhzN10JL1bl/RolkxJe82/RV/Y6ijCiwFuv716UYqKpGFybds7qSAoDO87Qkwqw/lbX5i3515/aMW8afkzPqFcbO+Usavw1iwBQkG5tpe4NW0OWLxU3wTgkugT4QibHuUkMYN8rLubWGl/HeskKyamTjKvgco1LK6Yu49ft2BkMltMxt7aaaVm1V9605Wcsvvc2bXlyEphYwdyL++te1pIuOGKZtxKoIZ1oOgUAUBV4lw6OeMxyqGU9P1B6Hzqs4KaqR2wZ8mCanjdMUNysixskRjXMRdmhVrqP5Ta19dbmuXcJKl9jZ/yMnNSnbripNb+fiMOF8Fhg1REz2sXCKD/aBV4Y4x4Rmz6vLm2lJ15W2XpYwylTqCLH0OldEZjI8vYb4TDyxYqMFMK3axyZb5lNyGA/rGoPqK05H1yTj4nab6mmvEz0MnB3cJF8VdzpHGZQCT90GurWdK3X0OjWVbuvoekcLwEcESxxLkRdl8L61jlJydszSk27ZaqpAUAUAUAUBHiIVdSrC4IsRVZRUk0yGk1TMjFwUYea8sfaxW0YC+XzKj2ryo6VYclzXVHz8v2MqxdEt1aEfEXV5nMSkKTooH6DasWZxnkbgtjhOnLYccC5aZ2DTDKg1yndv2Fa9NoZSfVNUvudseBt3I21eybBZxfjsOHsJG7x2Ubn9vnXHLnhjW5SeRR5FycQxk+sUQiToX3Pv+1ZVl1GX3I9K9Tl15JcKjv+D4pvtYoj/iv+RU/ptQ+cn0J7vI+ZB/B8Uv2cWT6r/k0/TZ1xk+g7vIuJB2mOj3WOUeWh/Sl6qHgpC8sfU6h5oUHLPG8TeYuPyB/Cpjrop1kTiws64kqHGGxaSC6OrehrXDJGauLs7KSfBJNCrqVdQyncEXB+Rq6dcEkOE4fFFfs440J3yqB+QqXJvlktt8lmoII5JlXcgVVyS5IbSI0xWY90X86hTvgXZYq5Il5nnxqonwEUMjE97tXKgDpa25oDENzfxj40YL4bBduU7Swd8oXzPj5UJ2NhyxPxFmf4+LDRqAMnYsWJOt732A096EGhoAoAoDM848xnD5IIBnxM2ka+A/qP6fPwNcsk3HZcsrJtcHXLPKqwfWTN22IbVnbWx8Bf8/yqIYUt3uyIwS3fJS+lbmCXBcNaWA2lLqiaX1J10O+gNdi404rxv4WGMP8AWTFRfpcgC7G2wvUpAUDmLGaN2HdO3ca2u2tKQNmt7C+/WoBzNCrCzKGHgReolFSVNENJ8ifE8rwMbrmQ/dP71jnoMUt1t8Dk8EXxsQ/wKdfsYt7eDC//ALVX9JlXu5H+fuR3UlxIkXhuK64n+2rLDqP8/oT0ZP8AIlXhEh+3iHPoLfrVlp5v3psnu34stYfhca+J9a6xwQiWUEiJOMxduIFuXvY2GgtrXai4zoAoDzfk5u35g4nNuIVSBT739ip96ElTi3FMdPxvEYPBzGNRCqlzqsOxZwvVzcAa9akE82PxccsfCcDOZZ1UviMXN3jGpNxpc3bXa+mg9IAo5x4RicHNgUj4ljpJsTOI2zOAuXTMQoGlrjx3qQaXhuLbD8fxUUkjmOeESoGYkLk3sCbAfa2qviQIsHzAI4sXxqZM7O3Y4WM+F7D30vbwbxqsY+11EJbnfMHDMVFg3xeM4tNDigudYo2VY1O4TJu/he9XLFTmDHy47+AwzizzP8RKNv8ATAtp4MC1SDZc8cMdmWZQWULZrdLG9/TWiILnL/NAmIjlGVzsRs37GjQFvFuJz/HlIWOhChb6Xt1H4/KlbAp4/E4nDYgZpWdtGtc2N+lqkHfHnxcLI8kxBe5AUmy2tpbbqKKgM+NcxyDs4oR9YyqWPgWAsAPHWoSAp43DicPkZ8Q5Z76Bjpa3n51KBY4/xGWNcOO0cHs8z2Nibnr7VCQGGCw2LlLyyP2YZDkGY2W9ug8B13oDP8BwU08rmKTKwFy5J1v6eNSyD0iBCFUE3IAF/HzqpISyBVLHQAXJ8hrQHnf0GxFsFPim+1isS8p97fnm96Es4+iT67FcUxv+7iezU/djvb3DD2oGUeROLQ4bi3Fxi5FilaUMpkIGZAXtYnwBX3HhUg4k4p8fzDgXUH4eNJGhY/8Act3WcA/yk2APXLeoBJ9OkTxDDYyMlSueByPB1uPlow/8qhkFf6TODdhwnhwZS0OHlQzqP6StmOnqRf71SlWwQ14bwrl6HJKnwhzEZMz5jcnTusT+IoCQjt+aR1XC4X2Ln/NCfA0bc4Qh3VlaykgMLEG35VNEGew6jE48NChVQwY+QBuSbbXqeEQW+VvrcfJJ/wAm9zYfhUPgk+4j63ioG4Vh/aL/AJ08AHOx7TFRRDwA+bH/AOUQKkmIEHEmeQHKrn2tZT7WqfAEfMWP+JmQgEIe6l+tzYn3/KiBb4sol4ksdu6Cq28hqajwBr+MyFcPKRvkP5VAMpyHjEV3jIOd7W00soP71Zg3FVBzJGGUqwBBFiD1B3FARYPBxxIEiRUQbKosB8hQHPD+HxQJkhjSNb3yoABf0FAVeJcvYXEOHnw8UjjZmUE/5oCz/Dou0WTs07RFyK2UXVfAHoPKgO8bgo5VySoki3vlYAi420NASSxhlKsAykWIIuCPMHegFGE5TwUT548LArb3CC/+KAYw8PiWRpVjQSPozgDM1trnc0BxPwuFzdokJ8bUB8xKLDC/Zqq2U2AAGuw/GqZZdMGysnSbKGDmWNikcKBhoxU6WFhe+X19jXFZ5X01uvzyKKb4oiw+Is4cQxZ2UG673fM2+XwH41Vaie23h97/AKIU35FkyIR28kKAhgM17nQ2JvbodvSuizPp6mqRbr2tlbGYuOQEvAhZVJOc7ZTqL213X5t5VR6l09vr5fiI7z0JZ5kNyYEJi0JOya6bLsB3tNrirPO6e3HP59Sev0JJsq4g5Yos2neOhzEMTc22sv41MsslPpX5z/RLk7oll4p9WrBRdkL2ZrCwtfW2t7i2nWoef2U0uVZDybWQ8NSLtQVhRCwYgjcWIBuLaXvp6GrQyuTSrn+CYytjmuxcKAKAKAKAKAKAKAKAKAKA+OoIsQCD0NQ1ezBH8OmndXu7aDT08KjojttwRSPhwkdrZEtt9kdNqju4+SHSvIk7MWtYW8LValwTRy0CndVPXUDrvUOMXyiKRHHg1C2Iza5rtqSfH1qFjilXIUUdyYdG+0qm+9wDttUuEXyg0mR4rBrJbNsOmn7X9qrPGp1ZDjZMkSgkgAE7kDf18auopcImjupJP//Z"/>
          <p:cNvSpPr>
            <a:spLocks noChangeAspect="1" noChangeArrowheads="1"/>
          </p:cNvSpPr>
          <p:nvPr/>
        </p:nvSpPr>
        <p:spPr bwMode="auto">
          <a:xfrm>
            <a:off x="155575" y="-503238"/>
            <a:ext cx="1905000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5" name="AutoShape 4" descr="data:image/jpeg;base64,/9j/4AAQSkZJRgABAQAAAQABAAD/2wCEAAkGBxQTEBUUEhQUFhUXGSIYGRgYGSAgIBwfHhwhHB4gIyAYHSgiHB4mIB0fIjEhJSkrLjEuGh8zODMsNyguLisBCgoKDg0OGhAQGy4kICUsNC0tNDAsLCwsLC8sLCwvLCwsLDcsLCwtLC8vLCwsLCwsLCwsLCwsLCwsLCwsLCwsLP/AABEIAFgAoAMBEQACEQEDEQH/xAAbAAACAwEBAQAAAAAAAAAAAAAABQMEBgIHAf/EADwQAAIBAgQDBgIIBQMFAAAAAAECAwARBBIhMQUGQRMiUWFxkRSBByMyYqGxwdEVQlKi4TNTchZDgsLx/8QAGgEBAAMBAQEAAAAAAAAAAAAAAAECBAMFBv/EADERAAICAQMBBQcEAgMAAAAAAAABAhEDBCExEgUTQVFhIjJxkaGx8BSBwdFSchXh8f/aAAwDAQACEQMRAD8A9xoAoAoAoAoAoD47AAkkADUk9KLcN0Y3HfSHEJRFhonxDk5RY5QT5Egk+1q9CHZ8unqm+lHmz7Sh1dONdT+Raj52iVkXEZIy9/sSCQLbTvFQMp99jVHoptNw3r0r5F1r4JpZKV+Tv5moRgQCCCDqCOtYuDenZ9oAoAoAoAoAoAoAoAoAoAoAoAoAoAoAoDz/AOlji7JHHh0Nu0uz+gtYehN/avU7NxKUnN+HB5HauZxisa8eTHcmYGRsSsiqxEamTb7dhbKCdO8Tl+Zrfq5xWNp+O3w9f2PO0WOTyKSXG/x9P3Gi8LxUmSL4GFELhmC2BNjrdsxZR6Vw73FG5dbbrb/w0d1mnUO7VXvx9z0fgc696FIHiSLRbkWOp2AYkbX1sda8nMntJyts9nDJbwUaSGc0qqpZiFUakk2Arg3W7NMYuTqKtiVOaoW/01nkW9s8cTsvuBrXJZ4vi3+xufZuaPvuMX5OST+Q4w04dQwDAfeUqfZheuqdqzFODg6f0dktSUCgCgCgF3FuKLDYFkDHXvX29FGv4Vk1WqhhW7Sfrf28TTp9PLLuk69BcvMVozJ/qAOFay5SLgm4uxvt5VjXaaWN5PeSdOlVX8W/4NL0Fz6OHVre/wCEPsPOroGU3Ui4NepjyRyRUovZnnzg4ScZcklXKhQBQGa4tzUEYrCA5G7E6fK29edn7QUX0wVmaeoS2iU+F8bxU0mVOzPU3GgHyrlh1WoyyqNFYZcknSHmB4xeQwyr2co6XuG9DW3HqLn3c1Uvv8DtHJv0vZiDnfhebEQzlQ6pHJ3TsWVS6AjqDrp93zr2NJlqEoLxa+XDMesw9WSM3vSfz8DK8E4483ZwSSNKZnZpc97IFHcy30WxBe4tsB0rdmwKFzSqlt6+d/Y8/BqHOoSd23fpXFffYaQCK2KfCSw9pMjSFy1mTMQSoFu6FBJJ6kja1cH1ewsidJ1xz/dmiPR7bxyVtXzx/VDnkzBg4mfEhlYOka5lNwXC9+x62IHua4aqdY4464b+XgadJC8ksid2l8/Ez/0ocXZphhwbIgDMP6mO1/QfnXz2syNy6PA+87C0sY43mfL2Xov+xxw/Fdlg8CpmaFHRi7qB0FwLspAuT4dK6xl044K6Riy4+81OeSh1NNUn9Xyjv+MqgLLjZJGVwFjIXvrmA/ljBvYnY1PeJbqV/nwI/Syl7MsKimt3vs6/2o21bDwRZxTjsMDBXa7kXCKLtYbm3QeZtV445S3RZQbKnD+bcPKbZuzP3yoHuGIq0sMkWeOSH1cjmYjE4czqLsodJJFbNfq1xsPWvmsmJ6mK9pJxlJO/ie7DIsDe1pqLXyBOG5IZVDF2cCwC2AKknqbnfwpHSdGGcE+pyrwrj9w9R1ZIyapK/HzG/JTH4dr7Zzb2H63rd2K28D8r2+n8mPtNLvV8DQV655wUAl5sxpjw9lNi5y/Lr+H51j12VwxbeOxxzy6YiLg3LQmgzs5Un7FttPHxrFp9CsmPqbryOOPB1RtlvkhMrzq2jiwI9CwP4117OXTKafO38ltOqbRX53Np4yNDl3HkdK59o7ZItc0V1PvI0uAlE+HRm6gE26EdR4G4vXqafK5QUzRGpw3MlxvlHEd8YU4cBxZiEyOQdwSLix62Ar1sWrx7d5e3raPOzaPLv3db+lMocv8A0dzpKskkwjy/7epPlqLAfI+ldc/aEJRcYxv4nHT9mZIyUpSr4Ho2FwyRoEjUKo2AFgK8qUnJ2z2YxUVUVSPKvpO4eUxfaW7sq6HzXQj12NeTrINTvzPs+w86np+jxi/ozT8v8djbDQKjyp2aWcCIsDltfvWt0I0/qrTiypxVXt6HlazRzjmm5JO3t7Vc+l/lDY8YWchYXmjbx7E9dP516E3+Vde8U9ot/Ix/pZYfayJNf7L+GOMXOEjdzsqlvYXrulbowJW6PKeW+CvjUlxM8yoZpBGCwvmswZ1AJG9goHka35ZrG1GK4NU5KFJLg2//AElH8f8AFfV5cmXsuzFr7Zr33+VZe+fR0HDvX0dI24NhHiiCPIJLE5Wtbu37otc7DT5Vzk03aKSduz5isADdlGu5AsLnxuayZNOnbR2x5mtmUYcLMWt2UaDqWcufkBYVljhzN10JL1bl/RolkxJe82/RV/Y6ijCiwFuv716UYqKpGFybds7qSAoDO87Qkwqw/lbX5i3515/aMW8afkzPqFcbO+Usavw1iwBQkG5tpe4NW0OWLxU3wTgkugT4QibHuUkMYN8rLubWGl/HeskKyamTjKvgco1LK6Yu49ft2BkMltMxt7aaaVm1V9605Wcsvvc2bXlyEphYwdyL++te1pIuOGKZtxKoIZ1oOgUAUBV4lw6OeMxyqGU9P1B6Hzqs4KaqR2wZ8mCanjdMUNysixskRjXMRdmhVrqP5Ta19dbmuXcJKl9jZ/yMnNSnbripNb+fiMOF8Fhg1REz2sXCKD/aBV4Y4x4Rmz6vLm2lJ15W2XpYwylTqCLH0OldEZjI8vYb4TDyxYqMFMK3axyZb5lNyGA/rGoPqK05H1yTj4nab6mmvEz0MnB3cJF8VdzpHGZQCT90GurWdK3X0OjWVbuvoekcLwEcESxxLkRdl8L61jlJydszSk27ZaqpAUAUAUAUBHiIVdSrC4IsRVZRUk0yGk1TMjFwUYea8sfaxW0YC+XzKj2ryo6VYclzXVHz8v2MqxdEt1aEfEXV5nMSkKTooH6DasWZxnkbgtjhOnLYccC5aZ2DTDKg1yndv2Fa9NoZSfVNUvudseBt3I21eybBZxfjsOHsJG7x2Ubn9vnXHLnhjW5SeRR5FycQxk+sUQiToX3Pv+1ZVl1GX3I9K9Tl15JcKjv+D4pvtYoj/iv+RU/ptQ+cn0J7vI+ZB/B8Uv2cWT6r/k0/TZ1xk+g7vIuJB2mOj3WOUeWh/Sl6qHgpC8sfU6h5oUHLPG8TeYuPyB/Cpjrop1kTiws64kqHGGxaSC6OrehrXDJGauLs7KSfBJNCrqVdQyncEXB+Rq6dcEkOE4fFFfs440J3yqB+QqXJvlktt8lmoII5JlXcgVVyS5IbSI0xWY90X86hTvgXZYq5Il5nnxqonwEUMjE97tXKgDpa25oDENzfxj40YL4bBduU7Swd8oXzPj5UJ2NhyxPxFmf4+LDRqAMnYsWJOt732A096EGhoAoAoDM848xnD5IIBnxM2ka+A/qP6fPwNcsk3HZcsrJtcHXLPKqwfWTN22IbVnbWx8Bf8/yqIYUt3uyIwS3fJS+lbmCXBcNaWA2lLqiaX1J10O+gNdi404rxv4WGMP8AWTFRfpcgC7G2wvUpAUDmLGaN2HdO3ca2u2tKQNmt7C+/WoBzNCrCzKGHgReolFSVNENJ8ifE8rwMbrmQ/dP71jnoMUt1t8Dk8EXxsQ/wKdfsYt7eDC//ALVX9JlXu5H+fuR3UlxIkXhuK64n+2rLDqP8/oT0ZP8AIlXhEh+3iHPoLfrVlp5v3psnu34stYfhca+J9a6xwQiWUEiJOMxduIFuXvY2GgtrXai4zoAoDzfk5u35g4nNuIVSBT739ip96ElTi3FMdPxvEYPBzGNRCqlzqsOxZwvVzcAa9akE82PxccsfCcDOZZ1UviMXN3jGpNxpc3bXa+mg9IAo5x4RicHNgUj4ljpJsTOI2zOAuXTMQoGlrjx3qQaXhuLbD8fxUUkjmOeESoGYkLk3sCbAfa2qviQIsHzAI4sXxqZM7O3Y4WM+F7D30vbwbxqsY+11EJbnfMHDMVFg3xeM4tNDigudYo2VY1O4TJu/he9XLFTmDHy47+AwzizzP8RKNv8ATAtp4MC1SDZc8cMdmWZQWULZrdLG9/TWiILnL/NAmIjlGVzsRs37GjQFvFuJz/HlIWOhChb6Xt1H4/KlbAp4/E4nDYgZpWdtGtc2N+lqkHfHnxcLI8kxBe5AUmy2tpbbqKKgM+NcxyDs4oR9YyqWPgWAsAPHWoSAp43DicPkZ8Q5Z76Bjpa3n51KBY4/xGWNcOO0cHs8z2Nibnr7VCQGGCw2LlLyyP2YZDkGY2W9ug8B13oDP8BwU08rmKTKwFy5J1v6eNSyD0iBCFUE3IAF/HzqpISyBVLHQAXJ8hrQHnf0GxFsFPim+1isS8p97fnm96Es4+iT67FcUxv+7iezU/djvb3DD2oGUeROLQ4bi3Fxi5FilaUMpkIGZAXtYnwBX3HhUg4k4p8fzDgXUH4eNJGhY/8Act3WcA/yk2APXLeoBJ9OkTxDDYyMlSueByPB1uPlow/8qhkFf6TODdhwnhwZS0OHlQzqP6StmOnqRf71SlWwQ14bwrl6HJKnwhzEZMz5jcnTusT+IoCQjt+aR1XC4X2Ln/NCfA0bc4Qh3VlaykgMLEG35VNEGew6jE48NChVQwY+QBuSbbXqeEQW+VvrcfJJ/wAm9zYfhUPgk+4j63ioG4Vh/aL/AJ08AHOx7TFRRDwA+bH/AOUQKkmIEHEmeQHKrn2tZT7WqfAEfMWP+JmQgEIe6l+tzYn3/KiBb4sol4ksdu6Cq28hqajwBr+MyFcPKRvkP5VAMpyHjEV3jIOd7W00soP71Zg3FVBzJGGUqwBBFiD1B3FARYPBxxIEiRUQbKosB8hQHPD+HxQJkhjSNb3yoABf0FAVeJcvYXEOHnw8UjjZmUE/5oCz/Dou0WTs07RFyK2UXVfAHoPKgO8bgo5VySoki3vlYAi420NASSxhlKsAykWIIuCPMHegFGE5TwUT548LArb3CC/+KAYw8PiWRpVjQSPozgDM1trnc0BxPwuFzdokJ8bUB8xKLDC/Zqq2U2AAGuw/GqZZdMGysnSbKGDmWNikcKBhoxU6WFhe+X19jXFZ5X01uvzyKKb4oiw+Is4cQxZ2UG673fM2+XwH41Vaie23h97/AKIU35FkyIR28kKAhgM17nQ2JvbodvSuizPp6mqRbr2tlbGYuOQEvAhZVJOc7ZTqL213X5t5VR6l09vr5fiI7z0JZ5kNyYEJi0JOya6bLsB3tNrirPO6e3HP59Sev0JJsq4g5Yos2neOhzEMTc22sv41MsslPpX5z/RLk7oll4p9WrBRdkL2ZrCwtfW2t7i2nWoef2U0uVZDybWQ8NSLtQVhRCwYgjcWIBuLaXvp6GrQyuTSrn+CYytjmuxcKAKAKAKAKAKAKAKAKAKA+OoIsQCD0NQ1ezBH8OmndXu7aDT08KjojttwRSPhwkdrZEtt9kdNqju4+SHSvIk7MWtYW8LValwTRy0CndVPXUDrvUOMXyiKRHHg1C2Iza5rtqSfH1qFjilXIUUdyYdG+0qm+9wDttUuEXyg0mR4rBrJbNsOmn7X9qrPGp1ZDjZMkSgkgAE7kDf18auopcImjupJP//Z"/>
          <p:cNvSpPr>
            <a:spLocks noChangeAspect="1" noChangeArrowheads="1"/>
          </p:cNvSpPr>
          <p:nvPr/>
        </p:nvSpPr>
        <p:spPr bwMode="auto">
          <a:xfrm>
            <a:off x="307975" y="-350838"/>
            <a:ext cx="1905000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3" name="AutoShape 4" descr="Image result for bike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4" name="AutoShape 7" descr="Image result for bike ic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5" name="AutoShape 9" descr="Image result for bike ic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6" name="AutoShape 11" descr="Image result for bike ico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0" name="AutoShape 14" descr="Image result for bike icon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1" name="AutoShape 17" descr="Image result for bike icon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8" name="TextBox 17"/>
          <p:cNvSpPr txBox="1"/>
          <p:nvPr/>
        </p:nvSpPr>
        <p:spPr>
          <a:xfrm>
            <a:off x="1115616" y="2560836"/>
            <a:ext cx="66247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b="1" dirty="0" smtClean="0">
                <a:solidFill>
                  <a:srgbClr val="505050"/>
                </a:solidFill>
              </a:rPr>
              <a:t>We should really do a feasibility study …</a:t>
            </a:r>
            <a:endParaRPr lang="en-CA" sz="4800" b="1" dirty="0">
              <a:solidFill>
                <a:srgbClr val="505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73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2880"/>
            <a:ext cx="9144000" cy="1111664"/>
          </a:xfrm>
        </p:spPr>
        <p:txBody>
          <a:bodyPr>
            <a:normAutofit/>
          </a:bodyPr>
          <a:lstStyle/>
          <a:p>
            <a:r>
              <a:rPr lang="en-CA" dirty="0" smtClean="0"/>
              <a:t>Project Timelines (24 to 32 months)</a:t>
            </a:r>
            <a:endParaRPr lang="en-CA" dirty="0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 rot="5400000">
            <a:off x="4445733" y="-3141477"/>
            <a:ext cx="216023" cy="9180514"/>
          </a:xfrm>
          <a:prstGeom prst="rect">
            <a:avLst/>
          </a:prstGeom>
          <a:solidFill>
            <a:srgbClr val="505050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CA" dirty="0"/>
          </a:p>
        </p:txBody>
      </p:sp>
      <p:sp>
        <p:nvSpPr>
          <p:cNvPr id="14" name="AutoShape 2" descr="data:image/jpeg;base64,/9j/4AAQSkZJRgABAQAAAQABAAD/2wCEAAkGBxQTEBUUEhQUFhUXGSIYGRgYGSAgIBwfHhwhHB4gIyAYHSgiHB4mIB0fIjEhJSkrLjEuGh8zODMsNyguLisBCgoKDg0OGhAQGy4kICUsNC0tNDAsLCwsLC8sLCwvLCwsLDcsLCwtLC8vLCwsLCwsLCwsLCwsLCwsLCwsLCwsLP/AABEIAFgAoAMBEQACEQEDEQH/xAAbAAACAwEBAQAAAAAAAAAAAAAABQMEBgIHAf/EADwQAAIBAgQDBgIIBQMFAAAAAAECAwARBBIhMQUGQRMiUWFxkRSBByMyYqGxwdEVQlKi4TNTchZDgsLx/8QAGgEBAAMBAQEAAAAAAAAAAAAAAAECBAMFBv/EADERAAICAQMBBQcEAgMAAAAAAAABAhEDBCExEgUTQVFhIjJxkaGx8BSBwdFSchXh8f/aAAwDAQACEQMRAD8A9xoAoAoAoAoAoD47AAkkADUk9KLcN0Y3HfSHEJRFhonxDk5RY5QT5Egk+1q9CHZ8unqm+lHmz7Sh1dONdT+Raj52iVkXEZIy9/sSCQLbTvFQMp99jVHoptNw3r0r5F1r4JpZKV+Tv5moRgQCCCDqCOtYuDenZ9oAoAoAoAoAoAoAoAoAoAoAoAoAoAoAoDz/AOlji7JHHh0Nu0uz+gtYehN/avU7NxKUnN+HB5HauZxisa8eTHcmYGRsSsiqxEamTb7dhbKCdO8Tl+Zrfq5xWNp+O3w9f2PO0WOTyKSXG/x9P3Gi8LxUmSL4GFELhmC2BNjrdsxZR6Vw73FG5dbbrb/w0d1mnUO7VXvx9z0fgc696FIHiSLRbkWOp2AYkbX1sda8nMntJyts9nDJbwUaSGc0qqpZiFUakk2Arg3W7NMYuTqKtiVOaoW/01nkW9s8cTsvuBrXJZ4vi3+xufZuaPvuMX5OST+Q4w04dQwDAfeUqfZheuqdqzFODg6f0dktSUCgCgCgF3FuKLDYFkDHXvX29FGv4Vk1WqhhW7Sfrf28TTp9PLLuk69BcvMVozJ/qAOFay5SLgm4uxvt5VjXaaWN5PeSdOlVX8W/4NL0Fz6OHVre/wCEPsPOroGU3Ui4NepjyRyRUovZnnzg4ScZcklXKhQBQGa4tzUEYrCA5G7E6fK29edn7QUX0wVmaeoS2iU+F8bxU0mVOzPU3GgHyrlh1WoyyqNFYZcknSHmB4xeQwyr2co6XuG9DW3HqLn3c1Uvv8DtHJv0vZiDnfhebEQzlQ6pHJ3TsWVS6AjqDrp93zr2NJlqEoLxa+XDMesw9WSM3vSfz8DK8E4483ZwSSNKZnZpc97IFHcy30WxBe4tsB0rdmwKFzSqlt6+d/Y8/BqHOoSd23fpXFffYaQCK2KfCSw9pMjSFy1mTMQSoFu6FBJJ6kja1cH1ewsidJ1xz/dmiPR7bxyVtXzx/VDnkzBg4mfEhlYOka5lNwXC9+x62IHua4aqdY4464b+XgadJC8ksid2l8/Ez/0ocXZphhwbIgDMP6mO1/QfnXz2syNy6PA+87C0sY43mfL2Xov+xxw/Fdlg8CpmaFHRi7qB0FwLspAuT4dK6xl044K6Riy4+81OeSh1NNUn9Xyjv+MqgLLjZJGVwFjIXvrmA/ljBvYnY1PeJbqV/nwI/Syl7MsKimt3vs6/2o21bDwRZxTjsMDBXa7kXCKLtYbm3QeZtV445S3RZQbKnD+bcPKbZuzP3yoHuGIq0sMkWeOSH1cjmYjE4czqLsodJJFbNfq1xsPWvmsmJ6mK9pJxlJO/ie7DIsDe1pqLXyBOG5IZVDF2cCwC2AKknqbnfwpHSdGGcE+pyrwrj9w9R1ZIyapK/HzG/JTH4dr7Zzb2H63rd2K28D8r2+n8mPtNLvV8DQV655wUAl5sxpjw9lNi5y/Lr+H51j12VwxbeOxxzy6YiLg3LQmgzs5Un7FttPHxrFp9CsmPqbryOOPB1RtlvkhMrzq2jiwI9CwP4117OXTKafO38ltOqbRX53Np4yNDl3HkdK59o7ZItc0V1PvI0uAlE+HRm6gE26EdR4G4vXqafK5QUzRGpw3MlxvlHEd8YU4cBxZiEyOQdwSLix62Ar1sWrx7d5e3raPOzaPLv3db+lMocv8A0dzpKskkwjy/7epPlqLAfI+ldc/aEJRcYxv4nHT9mZIyUpSr4Ho2FwyRoEjUKo2AFgK8qUnJ2z2YxUVUVSPKvpO4eUxfaW7sq6HzXQj12NeTrINTvzPs+w86np+jxi/ozT8v8djbDQKjyp2aWcCIsDltfvWt0I0/qrTiypxVXt6HlazRzjmm5JO3t7Vc+l/lDY8YWchYXmjbx7E9dP516E3+Vde8U9ot/Ix/pZYfayJNf7L+GOMXOEjdzsqlvYXrulbowJW6PKeW+CvjUlxM8yoZpBGCwvmswZ1AJG9goHka35ZrG1GK4NU5KFJLg2//AElH8f8AFfV5cmXsuzFr7Zr33+VZe+fR0HDvX0dI24NhHiiCPIJLE5Wtbu37otc7DT5Vzk03aKSduz5isADdlGu5AsLnxuayZNOnbR2x5mtmUYcLMWt2UaDqWcufkBYVljhzN10JL1bl/RolkxJe82/RV/Y6ijCiwFuv716UYqKpGFybds7qSAoDO87Qkwqw/lbX5i3515/aMW8afkzPqFcbO+Usavw1iwBQkG5tpe4NW0OWLxU3wTgkugT4QibHuUkMYN8rLubWGl/HeskKyamTjKvgco1LK6Yu49ft2BkMltMxt7aaaVm1V9605Wcsvvc2bXlyEphYwdyL++te1pIuOGKZtxKoIZ1oOgUAUBV4lw6OeMxyqGU9P1B6Hzqs4KaqR2wZ8mCanjdMUNysixskRjXMRdmhVrqP5Ta19dbmuXcJKl9jZ/yMnNSnbripNb+fiMOF8Fhg1REz2sXCKD/aBV4Y4x4Rmz6vLm2lJ15W2XpYwylTqCLH0OldEZjI8vYb4TDyxYqMFMK3axyZb5lNyGA/rGoPqK05H1yTj4nab6mmvEz0MnB3cJF8VdzpHGZQCT90GurWdK3X0OjWVbuvoekcLwEcESxxLkRdl8L61jlJydszSk27ZaqpAUAUAUAUBHiIVdSrC4IsRVZRUk0yGk1TMjFwUYea8sfaxW0YC+XzKj2ryo6VYclzXVHz8v2MqxdEt1aEfEXV5nMSkKTooH6DasWZxnkbgtjhOnLYccC5aZ2DTDKg1yndv2Fa9NoZSfVNUvudseBt3I21eybBZxfjsOHsJG7x2Ubn9vnXHLnhjW5SeRR5FycQxk+sUQiToX3Pv+1ZVl1GX3I9K9Tl15JcKjv+D4pvtYoj/iv+RU/ptQ+cn0J7vI+ZB/B8Uv2cWT6r/k0/TZ1xk+g7vIuJB2mOj3WOUeWh/Sl6qHgpC8sfU6h5oUHLPG8TeYuPyB/Cpjrop1kTiws64kqHGGxaSC6OrehrXDJGauLs7KSfBJNCrqVdQyncEXB+Rq6dcEkOE4fFFfs440J3yqB+QqXJvlktt8lmoII5JlXcgVVyS5IbSI0xWY90X86hTvgXZYq5Il5nnxqonwEUMjE97tXKgDpa25oDENzfxj40YL4bBduU7Swd8oXzPj5UJ2NhyxPxFmf4+LDRqAMnYsWJOt732A096EGhoAoAoDM848xnD5IIBnxM2ka+A/qP6fPwNcsk3HZcsrJtcHXLPKqwfWTN22IbVnbWx8Bf8/yqIYUt3uyIwS3fJS+lbmCXBcNaWA2lLqiaX1J10O+gNdi404rxv4WGMP8AWTFRfpcgC7G2wvUpAUDmLGaN2HdO3ca2u2tKQNmt7C+/WoBzNCrCzKGHgReolFSVNENJ8ifE8rwMbrmQ/dP71jnoMUt1t8Dk8EXxsQ/wKdfsYt7eDC//ALVX9JlXu5H+fuR3UlxIkXhuK64n+2rLDqP8/oT0ZP8AIlXhEh+3iHPoLfrVlp5v3psnu34stYfhca+J9a6xwQiWUEiJOMxduIFuXvY2GgtrXai4zoAoDzfk5u35g4nNuIVSBT739ip96ElTi3FMdPxvEYPBzGNRCqlzqsOxZwvVzcAa9akE82PxccsfCcDOZZ1UviMXN3jGpNxpc3bXa+mg9IAo5x4RicHNgUj4ljpJsTOI2zOAuXTMQoGlrjx3qQaXhuLbD8fxUUkjmOeESoGYkLk3sCbAfa2qviQIsHzAI4sXxqZM7O3Y4WM+F7D30vbwbxqsY+11EJbnfMHDMVFg3xeM4tNDigudYo2VY1O4TJu/he9XLFTmDHy47+AwzizzP8RKNv8ATAtp4MC1SDZc8cMdmWZQWULZrdLG9/TWiILnL/NAmIjlGVzsRs37GjQFvFuJz/HlIWOhChb6Xt1H4/KlbAp4/E4nDYgZpWdtGtc2N+lqkHfHnxcLI8kxBe5AUmy2tpbbqKKgM+NcxyDs4oR9YyqWPgWAsAPHWoSAp43DicPkZ8Q5Z76Bjpa3n51KBY4/xGWNcOO0cHs8z2Nibnr7VCQGGCw2LlLyyP2YZDkGY2W9ug8B13oDP8BwU08rmKTKwFy5J1v6eNSyD0iBCFUE3IAF/HzqpISyBVLHQAXJ8hrQHnf0GxFsFPim+1isS8p97fnm96Es4+iT67FcUxv+7iezU/djvb3DD2oGUeROLQ4bi3Fxi5FilaUMpkIGZAXtYnwBX3HhUg4k4p8fzDgXUH4eNJGhY/8Act3WcA/yk2APXLeoBJ9OkTxDDYyMlSueByPB1uPlow/8qhkFf6TODdhwnhwZS0OHlQzqP6StmOnqRf71SlWwQ14bwrl6HJKnwhzEZMz5jcnTusT+IoCQjt+aR1XC4X2Ln/NCfA0bc4Qh3VlaykgMLEG35VNEGew6jE48NChVQwY+QBuSbbXqeEQW+VvrcfJJ/wAm9zYfhUPgk+4j63ioG4Vh/aL/AJ08AHOx7TFRRDwA+bH/AOUQKkmIEHEmeQHKrn2tZT7WqfAEfMWP+JmQgEIe6l+tzYn3/KiBb4sol4ksdu6Cq28hqajwBr+MyFcPKRvkP5VAMpyHjEV3jIOd7W00soP71Zg3FVBzJGGUqwBBFiD1B3FARYPBxxIEiRUQbKosB8hQHPD+HxQJkhjSNb3yoABf0FAVeJcvYXEOHnw8UjjZmUE/5oCz/Dou0WTs07RFyK2UXVfAHoPKgO8bgo5VySoki3vlYAi420NASSxhlKsAykWIIuCPMHegFGE5TwUT548LArb3CC/+KAYw8PiWRpVjQSPozgDM1trnc0BxPwuFzdokJ8bUB8xKLDC/Zqq2U2AAGuw/GqZZdMGysnSbKGDmWNikcKBhoxU6WFhe+X19jXFZ5X01uvzyKKb4oiw+Is4cQxZ2UG673fM2+XwH41Vaie23h97/AKIU35FkyIR28kKAhgM17nQ2JvbodvSuizPp6mqRbr2tlbGYuOQEvAhZVJOc7ZTqL213X5t5VR6l09vr5fiI7z0JZ5kNyYEJi0JOya6bLsB3tNrirPO6e3HP59Sev0JJsq4g5Yos2neOhzEMTc22sv41MsslPpX5z/RLk7oll4p9WrBRdkL2ZrCwtfW2t7i2nWoef2U0uVZDybWQ8NSLtQVhRCwYgjcWIBuLaXvp6GrQyuTSrn+CYytjmuxcKAKAKAKAKAKAKAKAKAKA+OoIsQCD0NQ1ezBH8OmndXu7aDT08KjojttwRSPhwkdrZEtt9kdNqju4+SHSvIk7MWtYW8LValwTRy0CndVPXUDrvUOMXyiKRHHg1C2Iza5rtqSfH1qFjilXIUUdyYdG+0qm+9wDttUuEXyg0mR4rBrJbNsOmn7X9qrPGp1ZDjZMkSgkgAE7kDf18auopcImjupJP//Z"/>
          <p:cNvSpPr>
            <a:spLocks noChangeAspect="1" noChangeArrowheads="1"/>
          </p:cNvSpPr>
          <p:nvPr/>
        </p:nvSpPr>
        <p:spPr bwMode="auto">
          <a:xfrm>
            <a:off x="155575" y="-503238"/>
            <a:ext cx="1905000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5" name="AutoShape 4" descr="data:image/jpeg;base64,/9j/4AAQSkZJRgABAQAAAQABAAD/2wCEAAkGBxQTEBUUEhQUFhUXGSIYGRgYGSAgIBwfHhwhHB4gIyAYHSgiHB4mIB0fIjEhJSkrLjEuGh8zODMsNyguLisBCgoKDg0OGhAQGy4kICUsNC0tNDAsLCwsLC8sLCwvLCwsLDcsLCwtLC8vLCwsLCwsLCwsLCwsLCwsLCwsLCwsLP/AABEIAFgAoAMBEQACEQEDEQH/xAAbAAACAwEBAQAAAAAAAAAAAAAABQMEBgIHAf/EADwQAAIBAgQDBgIIBQMFAAAAAAECAwARBBIhMQUGQRMiUWFxkRSBByMyYqGxwdEVQlKi4TNTchZDgsLx/8QAGgEBAAMBAQEAAAAAAAAAAAAAAAECBAMFBv/EADERAAICAQMBBQcEAgMAAAAAAAABAhEDBCExEgUTQVFhIjJxkaGx8BSBwdFSchXh8f/aAAwDAQACEQMRAD8A9xoAoAoAoAoAoD47AAkkADUk9KLcN0Y3HfSHEJRFhonxDk5RY5QT5Egk+1q9CHZ8unqm+lHmz7Sh1dONdT+Raj52iVkXEZIy9/sSCQLbTvFQMp99jVHoptNw3r0r5F1r4JpZKV+Tv5moRgQCCCDqCOtYuDenZ9oAoAoAoAoAoAoAoAoAoAoAoAoAoAoAoDz/AOlji7JHHh0Nu0uz+gtYehN/avU7NxKUnN+HB5HauZxisa8eTHcmYGRsSsiqxEamTb7dhbKCdO8Tl+Zrfq5xWNp+O3w9f2PO0WOTyKSXG/x9P3Gi8LxUmSL4GFELhmC2BNjrdsxZR6Vw73FG5dbbrb/w0d1mnUO7VXvx9z0fgc696FIHiSLRbkWOp2AYkbX1sda8nMntJyts9nDJbwUaSGc0qqpZiFUakk2Arg3W7NMYuTqKtiVOaoW/01nkW9s8cTsvuBrXJZ4vi3+xufZuaPvuMX5OST+Q4w04dQwDAfeUqfZheuqdqzFODg6f0dktSUCgCgCgF3FuKLDYFkDHXvX29FGv4Vk1WqhhW7Sfrf28TTp9PLLuk69BcvMVozJ/qAOFay5SLgm4uxvt5VjXaaWN5PeSdOlVX8W/4NL0Fz6OHVre/wCEPsPOroGU3Ui4NepjyRyRUovZnnzg4ScZcklXKhQBQGa4tzUEYrCA5G7E6fK29edn7QUX0wVmaeoS2iU+F8bxU0mVOzPU3GgHyrlh1WoyyqNFYZcknSHmB4xeQwyr2co6XuG9DW3HqLn3c1Uvv8DtHJv0vZiDnfhebEQzlQ6pHJ3TsWVS6AjqDrp93zr2NJlqEoLxa+XDMesw9WSM3vSfz8DK8E4483ZwSSNKZnZpc97IFHcy30WxBe4tsB0rdmwKFzSqlt6+d/Y8/BqHOoSd23fpXFffYaQCK2KfCSw9pMjSFy1mTMQSoFu6FBJJ6kja1cH1ewsidJ1xz/dmiPR7bxyVtXzx/VDnkzBg4mfEhlYOka5lNwXC9+x62IHua4aqdY4464b+XgadJC8ksid2l8/Ez/0ocXZphhwbIgDMP6mO1/QfnXz2syNy6PA+87C0sY43mfL2Xov+xxw/Fdlg8CpmaFHRi7qB0FwLspAuT4dK6xl044K6Riy4+81OeSh1NNUn9Xyjv+MqgLLjZJGVwFjIXvrmA/ljBvYnY1PeJbqV/nwI/Syl7MsKimt3vs6/2o21bDwRZxTjsMDBXa7kXCKLtYbm3QeZtV445S3RZQbKnD+bcPKbZuzP3yoHuGIq0sMkWeOSH1cjmYjE4czqLsodJJFbNfq1xsPWvmsmJ6mK9pJxlJO/ie7DIsDe1pqLXyBOG5IZVDF2cCwC2AKknqbnfwpHSdGGcE+pyrwrj9w9R1ZIyapK/HzG/JTH4dr7Zzb2H63rd2K28D8r2+n8mPtNLvV8DQV655wUAl5sxpjw9lNi5y/Lr+H51j12VwxbeOxxzy6YiLg3LQmgzs5Un7FttPHxrFp9CsmPqbryOOPB1RtlvkhMrzq2jiwI9CwP4117OXTKafO38ltOqbRX53Np4yNDl3HkdK59o7ZItc0V1PvI0uAlE+HRm6gE26EdR4G4vXqafK5QUzRGpw3MlxvlHEd8YU4cBxZiEyOQdwSLix62Ar1sWrx7d5e3raPOzaPLv3db+lMocv8A0dzpKskkwjy/7epPlqLAfI+ldc/aEJRcYxv4nHT9mZIyUpSr4Ho2FwyRoEjUKo2AFgK8qUnJ2z2YxUVUVSPKvpO4eUxfaW7sq6HzXQj12NeTrINTvzPs+w86np+jxi/ozT8v8djbDQKjyp2aWcCIsDltfvWt0I0/qrTiypxVXt6HlazRzjmm5JO3t7Vc+l/lDY8YWchYXmjbx7E9dP516E3+Vde8U9ot/Ix/pZYfayJNf7L+GOMXOEjdzsqlvYXrulbowJW6PKeW+CvjUlxM8yoZpBGCwvmswZ1AJG9goHka35ZrG1GK4NU5KFJLg2//AElH8f8AFfV5cmXsuzFr7Zr33+VZe+fR0HDvX0dI24NhHiiCPIJLE5Wtbu37otc7DT5Vzk03aKSduz5isADdlGu5AsLnxuayZNOnbR2x5mtmUYcLMWt2UaDqWcufkBYVljhzN10JL1bl/RolkxJe82/RV/Y6ijCiwFuv716UYqKpGFybds7qSAoDO87Qkwqw/lbX5i3515/aMW8afkzPqFcbO+Usavw1iwBQkG5tpe4NW0OWLxU3wTgkugT4QibHuUkMYN8rLubWGl/HeskKyamTjKvgco1LK6Yu49ft2BkMltMxt7aaaVm1V9605Wcsvvc2bXlyEphYwdyL++te1pIuOGKZtxKoIZ1oOgUAUBV4lw6OeMxyqGU9P1B6Hzqs4KaqR2wZ8mCanjdMUNysixskRjXMRdmhVrqP5Ta19dbmuXcJKl9jZ/yMnNSnbripNb+fiMOF8Fhg1REz2sXCKD/aBV4Y4x4Rmz6vLm2lJ15W2XpYwylTqCLH0OldEZjI8vYb4TDyxYqMFMK3axyZb5lNyGA/rGoPqK05H1yTj4nab6mmvEz0MnB3cJF8VdzpHGZQCT90GurWdK3X0OjWVbuvoekcLwEcESxxLkRdl8L61jlJydszSk27ZaqpAUAUAUAUBHiIVdSrC4IsRVZRUk0yGk1TMjFwUYea8sfaxW0YC+XzKj2ryo6VYclzXVHz8v2MqxdEt1aEfEXV5nMSkKTooH6DasWZxnkbgtjhOnLYccC5aZ2DTDKg1yndv2Fa9NoZSfVNUvudseBt3I21eybBZxfjsOHsJG7x2Ubn9vnXHLnhjW5SeRR5FycQxk+sUQiToX3Pv+1ZVl1GX3I9K9Tl15JcKjv+D4pvtYoj/iv+RU/ptQ+cn0J7vI+ZB/B8Uv2cWT6r/k0/TZ1xk+g7vIuJB2mOj3WOUeWh/Sl6qHgpC8sfU6h5oUHLPG8TeYuPyB/Cpjrop1kTiws64kqHGGxaSC6OrehrXDJGauLs7KSfBJNCrqVdQyncEXB+Rq6dcEkOE4fFFfs440J3yqB+QqXJvlktt8lmoII5JlXcgVVyS5IbSI0xWY90X86hTvgXZYq5Il5nnxqonwEUMjE97tXKgDpa25oDENzfxj40YL4bBduU7Swd8oXzPj5UJ2NhyxPxFmf4+LDRqAMnYsWJOt732A096EGhoAoAoDM848xnD5IIBnxM2ka+A/qP6fPwNcsk3HZcsrJtcHXLPKqwfWTN22IbVnbWx8Bf8/yqIYUt3uyIwS3fJS+lbmCXBcNaWA2lLqiaX1J10O+gNdi404rxv4WGMP8AWTFRfpcgC7G2wvUpAUDmLGaN2HdO3ca2u2tKQNmt7C+/WoBzNCrCzKGHgReolFSVNENJ8ifE8rwMbrmQ/dP71jnoMUt1t8Dk8EXxsQ/wKdfsYt7eDC//ALVX9JlXu5H+fuR3UlxIkXhuK64n+2rLDqP8/oT0ZP8AIlXhEh+3iHPoLfrVlp5v3psnu34stYfhca+J9a6xwQiWUEiJOMxduIFuXvY2GgtrXai4zoAoDzfk5u35g4nNuIVSBT739ip96ElTi3FMdPxvEYPBzGNRCqlzqsOxZwvVzcAa9akE82PxccsfCcDOZZ1UviMXN3jGpNxpc3bXa+mg9IAo5x4RicHNgUj4ljpJsTOI2zOAuXTMQoGlrjx3qQaXhuLbD8fxUUkjmOeESoGYkLk3sCbAfa2qviQIsHzAI4sXxqZM7O3Y4WM+F7D30vbwbxqsY+11EJbnfMHDMVFg3xeM4tNDigudYo2VY1O4TJu/he9XLFTmDHy47+AwzizzP8RKNv8ATAtp4MC1SDZc8cMdmWZQWULZrdLG9/TWiILnL/NAmIjlGVzsRs37GjQFvFuJz/HlIWOhChb6Xt1H4/KlbAp4/E4nDYgZpWdtGtc2N+lqkHfHnxcLI8kxBe5AUmy2tpbbqKKgM+NcxyDs4oR9YyqWPgWAsAPHWoSAp43DicPkZ8Q5Z76Bjpa3n51KBY4/xGWNcOO0cHs8z2Nibnr7VCQGGCw2LlLyyP2YZDkGY2W9ug8B13oDP8BwU08rmKTKwFy5J1v6eNSyD0iBCFUE3IAF/HzqpISyBVLHQAXJ8hrQHnf0GxFsFPim+1isS8p97fnm96Es4+iT67FcUxv+7iezU/djvb3DD2oGUeROLQ4bi3Fxi5FilaUMpkIGZAXtYnwBX3HhUg4k4p8fzDgXUH4eNJGhY/8Act3WcA/yk2APXLeoBJ9OkTxDDYyMlSueByPB1uPlow/8qhkFf6TODdhwnhwZS0OHlQzqP6StmOnqRf71SlWwQ14bwrl6HJKnwhzEZMz5jcnTusT+IoCQjt+aR1XC4X2Ln/NCfA0bc4Qh3VlaykgMLEG35VNEGew6jE48NChVQwY+QBuSbbXqeEQW+VvrcfJJ/wAm9zYfhUPgk+4j63ioG4Vh/aL/AJ08AHOx7TFRRDwA+bH/AOUQKkmIEHEmeQHKrn2tZT7WqfAEfMWP+JmQgEIe6l+tzYn3/KiBb4sol4ksdu6Cq28hqajwBr+MyFcPKRvkP5VAMpyHjEV3jIOd7W00soP71Zg3FVBzJGGUqwBBFiD1B3FARYPBxxIEiRUQbKosB8hQHPD+HxQJkhjSNb3yoABf0FAVeJcvYXEOHnw8UjjZmUE/5oCz/Dou0WTs07RFyK2UXVfAHoPKgO8bgo5VySoki3vlYAi420NASSxhlKsAykWIIuCPMHegFGE5TwUT548LArb3CC/+KAYw8PiWRpVjQSPozgDM1trnc0BxPwuFzdokJ8bUB8xKLDC/Zqq2U2AAGuw/GqZZdMGysnSbKGDmWNikcKBhoxU6WFhe+X19jXFZ5X01uvzyKKb4oiw+Is4cQxZ2UG673fM2+XwH41Vaie23h97/AKIU35FkyIR28kKAhgM17nQ2JvbodvSuizPp6mqRbr2tlbGYuOQEvAhZVJOc7ZTqL213X5t5VR6l09vr5fiI7z0JZ5kNyYEJi0JOya6bLsB3tNrirPO6e3HP59Sev0JJsq4g5Yos2neOhzEMTc22sv41MsslPpX5z/RLk7oll4p9WrBRdkL2ZrCwtfW2t7i2nWoef2U0uVZDybWQ8NSLtQVhRCwYgjcWIBuLaXvp6GrQyuTSrn+CYytjmuxcKAKAKAKAKAKAKAKAKAKA+OoIsQCD0NQ1ezBH8OmndXu7aDT08KjojttwRSPhwkdrZEtt9kdNqju4+SHSvIk7MWtYW8LValwTRy0CndVPXUDrvUOMXyiKRHHg1C2Iza5rtqSfH1qFjilXIUUdyYdG+0qm+9wDttUuEXyg0mR4rBrJbNsOmn7X9qrPGp1ZDjZMkSgkgAE7kDf18auopcImjupJP//Z"/>
          <p:cNvSpPr>
            <a:spLocks noChangeAspect="1" noChangeArrowheads="1"/>
          </p:cNvSpPr>
          <p:nvPr/>
        </p:nvSpPr>
        <p:spPr bwMode="auto">
          <a:xfrm>
            <a:off x="307975" y="-350838"/>
            <a:ext cx="1905000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3" name="AutoShape 4" descr="Image result for bike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4" name="AutoShape 7" descr="Image result for bike ic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5" name="AutoShape 9" descr="Image result for bike ic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6" name="AutoShape 11" descr="Image result for bike ico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0" name="AutoShape 14" descr="Image result for bike icon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1" name="AutoShape 17" descr="Image result for bike icon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9" t="16145" r="24396" b="9290"/>
          <a:stretch/>
        </p:blipFill>
        <p:spPr bwMode="auto">
          <a:xfrm>
            <a:off x="188615" y="1630660"/>
            <a:ext cx="4383385" cy="51107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716016" y="1578124"/>
            <a:ext cx="42484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 smtClean="0"/>
              <a:t>Business Plan</a:t>
            </a:r>
          </a:p>
          <a:p>
            <a:r>
              <a:rPr lang="en-CA" sz="3600" dirty="0" smtClean="0"/>
              <a:t>Market Analysis</a:t>
            </a:r>
          </a:p>
          <a:p>
            <a:r>
              <a:rPr lang="en-CA" sz="3600" dirty="0" smtClean="0"/>
              <a:t>Station Locations</a:t>
            </a:r>
          </a:p>
          <a:p>
            <a:r>
              <a:rPr lang="en-CA" sz="3600" dirty="0" smtClean="0"/>
              <a:t>Marketing Plan</a:t>
            </a:r>
          </a:p>
          <a:p>
            <a:r>
              <a:rPr lang="en-CA" sz="3600" dirty="0" smtClean="0"/>
              <a:t>Financial Plan</a:t>
            </a:r>
          </a:p>
          <a:p>
            <a:r>
              <a:rPr lang="en-CA" sz="3600" dirty="0" smtClean="0"/>
              <a:t>Implementation Plan</a:t>
            </a:r>
          </a:p>
        </p:txBody>
      </p:sp>
    </p:spTree>
    <p:extLst>
      <p:ext uri="{BB962C8B-B14F-4D97-AF65-F5344CB8AC3E}">
        <p14:creationId xmlns:p14="http://schemas.microsoft.com/office/powerpoint/2010/main" val="74541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2880"/>
            <a:ext cx="9144000" cy="1111664"/>
          </a:xfrm>
        </p:spPr>
        <p:txBody>
          <a:bodyPr>
            <a:normAutofit/>
          </a:bodyPr>
          <a:lstStyle/>
          <a:p>
            <a:r>
              <a:rPr lang="en-CA" dirty="0" smtClean="0"/>
              <a:t>Project Timelines (24 to 32 months)</a:t>
            </a:r>
            <a:endParaRPr lang="en-CA" dirty="0"/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 rot="5400000">
            <a:off x="4445733" y="-3141477"/>
            <a:ext cx="216023" cy="9180514"/>
          </a:xfrm>
          <a:prstGeom prst="rect">
            <a:avLst/>
          </a:prstGeom>
          <a:solidFill>
            <a:srgbClr val="505050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CA" dirty="0"/>
          </a:p>
        </p:txBody>
      </p:sp>
      <p:sp>
        <p:nvSpPr>
          <p:cNvPr id="14" name="AutoShape 2" descr="data:image/jpeg;base64,/9j/4AAQSkZJRgABAQAAAQABAAD/2wCEAAkGBxQTEBUUEhQUFhUXGSIYGRgYGSAgIBwfHhwhHB4gIyAYHSgiHB4mIB0fIjEhJSkrLjEuGh8zODMsNyguLisBCgoKDg0OGhAQGy4kICUsNC0tNDAsLCwsLC8sLCwvLCwsLDcsLCwtLC8vLCwsLCwsLCwsLCwsLCwsLCwsLCwsLP/AABEIAFgAoAMBEQACEQEDEQH/xAAbAAACAwEBAQAAAAAAAAAAAAAABQMEBgIHAf/EADwQAAIBAgQDBgIIBQMFAAAAAAECAwARBBIhMQUGQRMiUWFxkRSBByMyYqGxwdEVQlKi4TNTchZDgsLx/8QAGgEBAAMBAQEAAAAAAAAAAAAAAAECBAMFBv/EADERAAICAQMBBQcEAgMAAAAAAAABAhEDBCExEgUTQVFhIjJxkaGx8BSBwdFSchXh8f/aAAwDAQACEQMRAD8A9xoAoAoAoAoAoD47AAkkADUk9KLcN0Y3HfSHEJRFhonxDk5RY5QT5Egk+1q9CHZ8unqm+lHmz7Sh1dONdT+Raj52iVkXEZIy9/sSCQLbTvFQMp99jVHoptNw3r0r5F1r4JpZKV+Tv5moRgQCCCDqCOtYuDenZ9oAoAoAoAoAoAoAoAoAoAoAoAoAoAoAoDz/AOlji7JHHh0Nu0uz+gtYehN/avU7NxKUnN+HB5HauZxisa8eTHcmYGRsSsiqxEamTb7dhbKCdO8Tl+Zrfq5xWNp+O3w9f2PO0WOTyKSXG/x9P3Gi8LxUmSL4GFELhmC2BNjrdsxZR6Vw73FG5dbbrb/w0d1mnUO7VXvx9z0fgc696FIHiSLRbkWOp2AYkbX1sda8nMntJyts9nDJbwUaSGc0qqpZiFUakk2Arg3W7NMYuTqKtiVOaoW/01nkW9s8cTsvuBrXJZ4vi3+xufZuaPvuMX5OST+Q4w04dQwDAfeUqfZheuqdqzFODg6f0dktSUCgCgCgF3FuKLDYFkDHXvX29FGv4Vk1WqhhW7Sfrf28TTp9PLLuk69BcvMVozJ/qAOFay5SLgm4uxvt5VjXaaWN5PeSdOlVX8W/4NL0Fz6OHVre/wCEPsPOroGU3Ui4NepjyRyRUovZnnzg4ScZcklXKhQBQGa4tzUEYrCA5G7E6fK29edn7QUX0wVmaeoS2iU+F8bxU0mVOzPU3GgHyrlh1WoyyqNFYZcknSHmB4xeQwyr2co6XuG9DW3HqLn3c1Uvv8DtHJv0vZiDnfhebEQzlQ6pHJ3TsWVS6AjqDrp93zr2NJlqEoLxa+XDMesw9WSM3vSfz8DK8E4483ZwSSNKZnZpc97IFHcy30WxBe4tsB0rdmwKFzSqlt6+d/Y8/BqHOoSd23fpXFffYaQCK2KfCSw9pMjSFy1mTMQSoFu6FBJJ6kja1cH1ewsidJ1xz/dmiPR7bxyVtXzx/VDnkzBg4mfEhlYOka5lNwXC9+x62IHua4aqdY4464b+XgadJC8ksid2l8/Ez/0ocXZphhwbIgDMP6mO1/QfnXz2syNy6PA+87C0sY43mfL2Xov+xxw/Fdlg8CpmaFHRi7qB0FwLspAuT4dK6xl044K6Riy4+81OeSh1NNUn9Xyjv+MqgLLjZJGVwFjIXvrmA/ljBvYnY1PeJbqV/nwI/Syl7MsKimt3vs6/2o21bDwRZxTjsMDBXa7kXCKLtYbm3QeZtV445S3RZQbKnD+bcPKbZuzP3yoHuGIq0sMkWeOSH1cjmYjE4czqLsodJJFbNfq1xsPWvmsmJ6mK9pJxlJO/ie7DIsDe1pqLXyBOG5IZVDF2cCwC2AKknqbnfwpHSdGGcE+pyrwrj9w9R1ZIyapK/HzG/JTH4dr7Zzb2H63rd2K28D8r2+n8mPtNLvV8DQV655wUAl5sxpjw9lNi5y/Lr+H51j12VwxbeOxxzy6YiLg3LQmgzs5Un7FttPHxrFp9CsmPqbryOOPB1RtlvkhMrzq2jiwI9CwP4117OXTKafO38ltOqbRX53Np4yNDl3HkdK59o7ZItc0V1PvI0uAlE+HRm6gE26EdR4G4vXqafK5QUzRGpw3MlxvlHEd8YU4cBxZiEyOQdwSLix62Ar1sWrx7d5e3raPOzaPLv3db+lMocv8A0dzpKskkwjy/7epPlqLAfI+ldc/aEJRcYxv4nHT9mZIyUpSr4Ho2FwyRoEjUKo2AFgK8qUnJ2z2YxUVUVSPKvpO4eUxfaW7sq6HzXQj12NeTrINTvzPs+w86np+jxi/ozT8v8djbDQKjyp2aWcCIsDltfvWt0I0/qrTiypxVXt6HlazRzjmm5JO3t7Vc+l/lDY8YWchYXmjbx7E9dP516E3+Vde8U9ot/Ix/pZYfayJNf7L+GOMXOEjdzsqlvYXrulbowJW6PKeW+CvjUlxM8yoZpBGCwvmswZ1AJG9goHka35ZrG1GK4NU5KFJLg2//AElH8f8AFfV5cmXsuzFr7Zr33+VZe+fR0HDvX0dI24NhHiiCPIJLE5Wtbu37otc7DT5Vzk03aKSduz5isADdlGu5AsLnxuayZNOnbR2x5mtmUYcLMWt2UaDqWcufkBYVljhzN10JL1bl/RolkxJe82/RV/Y6ijCiwFuv716UYqKpGFybds7qSAoDO87Qkwqw/lbX5i3515/aMW8afkzPqFcbO+Usavw1iwBQkG5tpe4NW0OWLxU3wTgkugT4QibHuUkMYN8rLubWGl/HeskKyamTjKvgco1LK6Yu49ft2BkMltMxt7aaaVm1V9605Wcsvvc2bXlyEphYwdyL++te1pIuOGKZtxKoIZ1oOgUAUBV4lw6OeMxyqGU9P1B6Hzqs4KaqR2wZ8mCanjdMUNysixskRjXMRdmhVrqP5Ta19dbmuXcJKl9jZ/yMnNSnbripNb+fiMOF8Fhg1REz2sXCKD/aBV4Y4x4Rmz6vLm2lJ15W2XpYwylTqCLH0OldEZjI8vYb4TDyxYqMFMK3axyZb5lNyGA/rGoPqK05H1yTj4nab6mmvEz0MnB3cJF8VdzpHGZQCT90GurWdK3X0OjWVbuvoekcLwEcESxxLkRdl8L61jlJydszSk27ZaqpAUAUAUAUBHiIVdSrC4IsRVZRUk0yGk1TMjFwUYea8sfaxW0YC+XzKj2ryo6VYclzXVHz8v2MqxdEt1aEfEXV5nMSkKTooH6DasWZxnkbgtjhOnLYccC5aZ2DTDKg1yndv2Fa9NoZSfVNUvudseBt3I21eybBZxfjsOHsJG7x2Ubn9vnXHLnhjW5SeRR5FycQxk+sUQiToX3Pv+1ZVl1GX3I9K9Tl15JcKjv+D4pvtYoj/iv+RU/ptQ+cn0J7vI+ZB/B8Uv2cWT6r/k0/TZ1xk+g7vIuJB2mOj3WOUeWh/Sl6qHgpC8sfU6h5oUHLPG8TeYuPyB/Cpjrop1kTiws64kqHGGxaSC6OrehrXDJGauLs7KSfBJNCrqVdQyncEXB+Rq6dcEkOE4fFFfs440J3yqB+QqXJvlktt8lmoII5JlXcgVVyS5IbSI0xWY90X86hTvgXZYq5Il5nnxqonwEUMjE97tXKgDpa25oDENzfxj40YL4bBduU7Swd8oXzPj5UJ2NhyxPxFmf4+LDRqAMnYsWJOt732A096EGhoAoAoDM848xnD5IIBnxM2ka+A/qP6fPwNcsk3HZcsrJtcHXLPKqwfWTN22IbVnbWx8Bf8/yqIYUt3uyIwS3fJS+lbmCXBcNaWA2lLqiaX1J10O+gNdi404rxv4WGMP8AWTFRfpcgC7G2wvUpAUDmLGaN2HdO3ca2u2tKQNmt7C+/WoBzNCrCzKGHgReolFSVNENJ8ifE8rwMbrmQ/dP71jnoMUt1t8Dk8EXxsQ/wKdfsYt7eDC//ALVX9JlXu5H+fuR3UlxIkXhuK64n+2rLDqP8/oT0ZP8AIlXhEh+3iHPoLfrVlp5v3psnu34stYfhca+J9a6xwQiWUEiJOMxduIFuXvY2GgtrXai4zoAoDzfk5u35g4nNuIVSBT739ip96ElTi3FMdPxvEYPBzGNRCqlzqsOxZwvVzcAa9akE82PxccsfCcDOZZ1UviMXN3jGpNxpc3bXa+mg9IAo5x4RicHNgUj4ljpJsTOI2zOAuXTMQoGlrjx3qQaXhuLbD8fxUUkjmOeESoGYkLk3sCbAfa2qviQIsHzAI4sXxqZM7O3Y4WM+F7D30vbwbxqsY+11EJbnfMHDMVFg3xeM4tNDigudYo2VY1O4TJu/he9XLFTmDHy47+AwzizzP8RKNv8ATAtp4MC1SDZc8cMdmWZQWULZrdLG9/TWiILnL/NAmIjlGVzsRs37GjQFvFuJz/HlIWOhChb6Xt1H4/KlbAp4/E4nDYgZpWdtGtc2N+lqkHfHnxcLI8kxBe5AUmy2tpbbqKKgM+NcxyDs4oR9YyqWPgWAsAPHWoSAp43DicPkZ8Q5Z76Bjpa3n51KBY4/xGWNcOO0cHs8z2Nibnr7VCQGGCw2LlLyyP2YZDkGY2W9ug8B13oDP8BwU08rmKTKwFy5J1v6eNSyD0iBCFUE3IAF/HzqpISyBVLHQAXJ8hrQHnf0GxFsFPim+1isS8p97fnm96Es4+iT67FcUxv+7iezU/djvb3DD2oGUeROLQ4bi3Fxi5FilaUMpkIGZAXtYnwBX3HhUg4k4p8fzDgXUH4eNJGhY/8Act3WcA/yk2APXLeoBJ9OkTxDDYyMlSueByPB1uPlow/8qhkFf6TODdhwnhwZS0OHlQzqP6StmOnqRf71SlWwQ14bwrl6HJKnwhzEZMz5jcnTusT+IoCQjt+aR1XC4X2Ln/NCfA0bc4Qh3VlaykgMLEG35VNEGew6jE48NChVQwY+QBuSbbXqeEQW+VvrcfJJ/wAm9zYfhUPgk+4j63ioG4Vh/aL/AJ08AHOx7TFRRDwA+bH/AOUQKkmIEHEmeQHKrn2tZT7WqfAEfMWP+JmQgEIe6l+tzYn3/KiBb4sol4ksdu6Cq28hqajwBr+MyFcPKRvkP5VAMpyHjEV3jIOd7W00soP71Zg3FVBzJGGUqwBBFiD1B3FARYPBxxIEiRUQbKosB8hQHPD+HxQJkhjSNb3yoABf0FAVeJcvYXEOHnw8UjjZmUE/5oCz/Dou0WTs07RFyK2UXVfAHoPKgO8bgo5VySoki3vlYAi420NASSxhlKsAykWIIuCPMHegFGE5TwUT548LArb3CC/+KAYw8PiWRpVjQSPozgDM1trnc0BxPwuFzdokJ8bUB8xKLDC/Zqq2U2AAGuw/GqZZdMGysnSbKGDmWNikcKBhoxU6WFhe+X19jXFZ5X01uvzyKKb4oiw+Is4cQxZ2UG673fM2+XwH41Vaie23h97/AKIU35FkyIR28kKAhgM17nQ2JvbodvSuizPp6mqRbr2tlbGYuOQEvAhZVJOc7ZTqL213X5t5VR6l09vr5fiI7z0JZ5kNyYEJi0JOya6bLsB3tNrirPO6e3HP59Sev0JJsq4g5Yos2neOhzEMTc22sv41MsslPpX5z/RLk7oll4p9WrBRdkL2ZrCwtfW2t7i2nWoef2U0uVZDybWQ8NSLtQVhRCwYgjcWIBuLaXvp6GrQyuTSrn+CYytjmuxcKAKAKAKAKAKAKAKAKAKA+OoIsQCD0NQ1ezBH8OmndXu7aDT08KjojttwRSPhwkdrZEtt9kdNqju4+SHSvIk7MWtYW8LValwTRy0CndVPXUDrvUOMXyiKRHHg1C2Iza5rtqSfH1qFjilXIUUdyYdG+0qm+9wDttUuEXyg0mR4rBrJbNsOmn7X9qrPGp1ZDjZMkSgkgAE7kDf18auopcImjupJP//Z"/>
          <p:cNvSpPr>
            <a:spLocks noChangeAspect="1" noChangeArrowheads="1"/>
          </p:cNvSpPr>
          <p:nvPr/>
        </p:nvSpPr>
        <p:spPr bwMode="auto">
          <a:xfrm>
            <a:off x="155575" y="-503238"/>
            <a:ext cx="1905000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5" name="AutoShape 4" descr="data:image/jpeg;base64,/9j/4AAQSkZJRgABAQAAAQABAAD/2wCEAAkGBxQTEBUUEhQUFhUXGSIYGRgYGSAgIBwfHhwhHB4gIyAYHSgiHB4mIB0fIjEhJSkrLjEuGh8zODMsNyguLisBCgoKDg0OGhAQGy4kICUsNC0tNDAsLCwsLC8sLCwvLCwsLDcsLCwtLC8vLCwsLCwsLCwsLCwsLCwsLCwsLCwsLP/AABEIAFgAoAMBEQACEQEDEQH/xAAbAAACAwEBAQAAAAAAAAAAAAAABQMEBgIHAf/EADwQAAIBAgQDBgIIBQMFAAAAAAECAwARBBIhMQUGQRMiUWFxkRSBByMyYqGxwdEVQlKi4TNTchZDgsLx/8QAGgEBAAMBAQEAAAAAAAAAAAAAAAECBAMFBv/EADERAAICAQMBBQcEAgMAAAAAAAABAhEDBCExEgUTQVFhIjJxkaGx8BSBwdFSchXh8f/aAAwDAQACEQMRAD8A9xoAoAoAoAoAoD47AAkkADUk9KLcN0Y3HfSHEJRFhonxDk5RY5QT5Egk+1q9CHZ8unqm+lHmz7Sh1dONdT+Raj52iVkXEZIy9/sSCQLbTvFQMp99jVHoptNw3r0r5F1r4JpZKV+Tv5moRgQCCCDqCOtYuDenZ9oAoAoAoAoAoAoAoAoAoAoAoAoAoAoAoDz/AOlji7JHHh0Nu0uz+gtYehN/avU7NxKUnN+HB5HauZxisa8eTHcmYGRsSsiqxEamTb7dhbKCdO8Tl+Zrfq5xWNp+O3w9f2PO0WOTyKSXG/x9P3Gi8LxUmSL4GFELhmC2BNjrdsxZR6Vw73FG5dbbrb/w0d1mnUO7VXvx9z0fgc696FIHiSLRbkWOp2AYkbX1sda8nMntJyts9nDJbwUaSGc0qqpZiFUakk2Arg3W7NMYuTqKtiVOaoW/01nkW9s8cTsvuBrXJZ4vi3+xufZuaPvuMX5OST+Q4w04dQwDAfeUqfZheuqdqzFODg6f0dktSUCgCgCgF3FuKLDYFkDHXvX29FGv4Vk1WqhhW7Sfrf28TTp9PLLuk69BcvMVozJ/qAOFay5SLgm4uxvt5VjXaaWN5PeSdOlVX8W/4NL0Fz6OHVre/wCEPsPOroGU3Ui4NepjyRyRUovZnnzg4ScZcklXKhQBQGa4tzUEYrCA5G7E6fK29edn7QUX0wVmaeoS2iU+F8bxU0mVOzPU3GgHyrlh1WoyyqNFYZcknSHmB4xeQwyr2co6XuG9DW3HqLn3c1Uvv8DtHJv0vZiDnfhebEQzlQ6pHJ3TsWVS6AjqDrp93zr2NJlqEoLxa+XDMesw9WSM3vSfz8DK8E4483ZwSSNKZnZpc97IFHcy30WxBe4tsB0rdmwKFzSqlt6+d/Y8/BqHOoSd23fpXFffYaQCK2KfCSw9pMjSFy1mTMQSoFu6FBJJ6kja1cH1ewsidJ1xz/dmiPR7bxyVtXzx/VDnkzBg4mfEhlYOka5lNwXC9+x62IHua4aqdY4464b+XgadJC8ksid2l8/Ez/0ocXZphhwbIgDMP6mO1/QfnXz2syNy6PA+87C0sY43mfL2Xov+xxw/Fdlg8CpmaFHRi7qB0FwLspAuT4dK6xl044K6Riy4+81OeSh1NNUn9Xyjv+MqgLLjZJGVwFjIXvrmA/ljBvYnY1PeJbqV/nwI/Syl7MsKimt3vs6/2o21bDwRZxTjsMDBXa7kXCKLtYbm3QeZtV445S3RZQbKnD+bcPKbZuzP3yoHuGIq0sMkWeOSH1cjmYjE4czqLsodJJFbNfq1xsPWvmsmJ6mK9pJxlJO/ie7DIsDe1pqLXyBOG5IZVDF2cCwC2AKknqbnfwpHSdGGcE+pyrwrj9w9R1ZIyapK/HzG/JTH4dr7Zzb2H63rd2K28D8r2+n8mPtNLvV8DQV655wUAl5sxpjw9lNi5y/Lr+H51j12VwxbeOxxzy6YiLg3LQmgzs5Un7FttPHxrFp9CsmPqbryOOPB1RtlvkhMrzq2jiwI9CwP4117OXTKafO38ltOqbRX53Np4yNDl3HkdK59o7ZItc0V1PvI0uAlE+HRm6gE26EdR4G4vXqafK5QUzRGpw3MlxvlHEd8YU4cBxZiEyOQdwSLix62Ar1sWrx7d5e3raPOzaPLv3db+lMocv8A0dzpKskkwjy/7epPlqLAfI+ldc/aEJRcYxv4nHT9mZIyUpSr4Ho2FwyRoEjUKo2AFgK8qUnJ2z2YxUVUVSPKvpO4eUxfaW7sq6HzXQj12NeTrINTvzPs+w86np+jxi/ozT8v8djbDQKjyp2aWcCIsDltfvWt0I0/qrTiypxVXt6HlazRzjmm5JO3t7Vc+l/lDY8YWchYXmjbx7E9dP516E3+Vde8U9ot/Ix/pZYfayJNf7L+GOMXOEjdzsqlvYXrulbowJW6PKeW+CvjUlxM8yoZpBGCwvmswZ1AJG9goHka35ZrG1GK4NU5KFJLg2//AElH8f8AFfV5cmXsuzFr7Zr33+VZe+fR0HDvX0dI24NhHiiCPIJLE5Wtbu37otc7DT5Vzk03aKSduz5isADdlGu5AsLnxuayZNOnbR2x5mtmUYcLMWt2UaDqWcufkBYVljhzN10JL1bl/RolkxJe82/RV/Y6ijCiwFuv716UYqKpGFybds7qSAoDO87Qkwqw/lbX5i3515/aMW8afkzPqFcbO+Usavw1iwBQkG5tpe4NW0OWLxU3wTgkugT4QibHuUkMYN8rLubWGl/HeskKyamTjKvgco1LK6Yu49ft2BkMltMxt7aaaVm1V9605Wcsvvc2bXlyEphYwdyL++te1pIuOGKZtxKoIZ1oOgUAUBV4lw6OeMxyqGU9P1B6Hzqs4KaqR2wZ8mCanjdMUNysixskRjXMRdmhVrqP5Ta19dbmuXcJKl9jZ/yMnNSnbripNb+fiMOF8Fhg1REz2sXCKD/aBV4Y4x4Rmz6vLm2lJ15W2XpYwylTqCLH0OldEZjI8vYb4TDyxYqMFMK3axyZb5lNyGA/rGoPqK05H1yTj4nab6mmvEz0MnB3cJF8VdzpHGZQCT90GurWdK3X0OjWVbuvoekcLwEcESxxLkRdl8L61jlJydszSk27ZaqpAUAUAUAUBHiIVdSrC4IsRVZRUk0yGk1TMjFwUYea8sfaxW0YC+XzKj2ryo6VYclzXVHz8v2MqxdEt1aEfEXV5nMSkKTooH6DasWZxnkbgtjhOnLYccC5aZ2DTDKg1yndv2Fa9NoZSfVNUvudseBt3I21eybBZxfjsOHsJG7x2Ubn9vnXHLnhjW5SeRR5FycQxk+sUQiToX3Pv+1ZVl1GX3I9K9Tl15JcKjv+D4pvtYoj/iv+RU/ptQ+cn0J7vI+ZB/B8Uv2cWT6r/k0/TZ1xk+g7vIuJB2mOj3WOUeWh/Sl6qHgpC8sfU6h5oUHLPG8TeYuPyB/Cpjrop1kTiws64kqHGGxaSC6OrehrXDJGauLs7KSfBJNCrqVdQyncEXB+Rq6dcEkOE4fFFfs440J3yqB+QqXJvlktt8lmoII5JlXcgVVyS5IbSI0xWY90X86hTvgXZYq5Il5nnxqonwEUMjE97tXKgDpa25oDENzfxj40YL4bBduU7Swd8oXzPj5UJ2NhyxPxFmf4+LDRqAMnYsWJOt732A096EGhoAoAoDM848xnD5IIBnxM2ka+A/qP6fPwNcsk3HZcsrJtcHXLPKqwfWTN22IbVnbWx8Bf8/yqIYUt3uyIwS3fJS+lbmCXBcNaWA2lLqiaX1J10O+gNdi404rxv4WGMP8AWTFRfpcgC7G2wvUpAUDmLGaN2HdO3ca2u2tKQNmt7C+/WoBzNCrCzKGHgReolFSVNENJ8ifE8rwMbrmQ/dP71jnoMUt1t8Dk8EXxsQ/wKdfsYt7eDC//ALVX9JlXu5H+fuR3UlxIkXhuK64n+2rLDqP8/oT0ZP8AIlXhEh+3iHPoLfrVlp5v3psnu34stYfhca+J9a6xwQiWUEiJOMxduIFuXvY2GgtrXai4zoAoDzfk5u35g4nNuIVSBT739ip96ElTi3FMdPxvEYPBzGNRCqlzqsOxZwvVzcAa9akE82PxccsfCcDOZZ1UviMXN3jGpNxpc3bXa+mg9IAo5x4RicHNgUj4ljpJsTOI2zOAuXTMQoGlrjx3qQaXhuLbD8fxUUkjmOeESoGYkLk3sCbAfa2qviQIsHzAI4sXxqZM7O3Y4WM+F7D30vbwbxqsY+11EJbnfMHDMVFg3xeM4tNDigudYo2VY1O4TJu/he9XLFTmDHy47+AwzizzP8RKNv8ATAtp4MC1SDZc8cMdmWZQWULZrdLG9/TWiILnL/NAmIjlGVzsRs37GjQFvFuJz/HlIWOhChb6Xt1H4/KlbAp4/E4nDYgZpWdtGtc2N+lqkHfHnxcLI8kxBe5AUmy2tpbbqKKgM+NcxyDs4oR9YyqWPgWAsAPHWoSAp43DicPkZ8Q5Z76Bjpa3n51KBY4/xGWNcOO0cHs8z2Nibnr7VCQGGCw2LlLyyP2YZDkGY2W9ug8B13oDP8BwU08rmKTKwFy5J1v6eNSyD0iBCFUE3IAF/HzqpISyBVLHQAXJ8hrQHnf0GxFsFPim+1isS8p97fnm96Es4+iT67FcUxv+7iezU/djvb3DD2oGUeROLQ4bi3Fxi5FilaUMpkIGZAXtYnwBX3HhUg4k4p8fzDgXUH4eNJGhY/8Act3WcA/yk2APXLeoBJ9OkTxDDYyMlSueByPB1uPlow/8qhkFf6TODdhwnhwZS0OHlQzqP6StmOnqRf71SlWwQ14bwrl6HJKnwhzEZMz5jcnTusT+IoCQjt+aR1XC4X2Ln/NCfA0bc4Qh3VlaykgMLEG35VNEGew6jE48NChVQwY+QBuSbbXqeEQW+VvrcfJJ/wAm9zYfhUPgk+4j63ioG4Vh/aL/AJ08AHOx7TFRRDwA+bH/AOUQKkmIEHEmeQHKrn2tZT7WqfAEfMWP+JmQgEIe6l+tzYn3/KiBb4sol4ksdu6Cq28hqajwBr+MyFcPKRvkP5VAMpyHjEV3jIOd7W00soP71Zg3FVBzJGGUqwBBFiD1B3FARYPBxxIEiRUQbKosB8hQHPD+HxQJkhjSNb3yoABf0FAVeJcvYXEOHnw8UjjZmUE/5oCz/Dou0WTs07RFyK2UXVfAHoPKgO8bgo5VySoki3vlYAi420NASSxhlKsAykWIIuCPMHegFGE5TwUT548LArb3CC/+KAYw8PiWRpVjQSPozgDM1trnc0BxPwuFzdokJ8bUB8xKLDC/Zqq2U2AAGuw/GqZZdMGysnSbKGDmWNikcKBhoxU6WFhe+X19jXFZ5X01uvzyKKb4oiw+Is4cQxZ2UG673fM2+XwH41Vaie23h97/AKIU35FkyIR28kKAhgM17nQ2JvbodvSuizPp6mqRbr2tlbGYuOQEvAhZVJOc7ZTqL213X5t5VR6l09vr5fiI7z0JZ5kNyYEJi0JOya6bLsB3tNrirPO6e3HP59Sev0JJsq4g5Yos2neOhzEMTc22sv41MsslPpX5z/RLk7oll4p9WrBRdkL2ZrCwtfW2t7i2nWoef2U0uVZDybWQ8NSLtQVhRCwYgjcWIBuLaXvp6GrQyuTSrn+CYytjmuxcKAKAKAKAKAKAKAKAKAKA+OoIsQCD0NQ1ezBH8OmndXu7aDT08KjojttwRSPhwkdrZEtt9kdNqju4+SHSvIk7MWtYW8LValwTRy0CndVPXUDrvUOMXyiKRHHg1C2Iza5rtqSfH1qFjilXIUUdyYdG+0qm+9wDttUuEXyg0mR4rBrJbNsOmn7X9qrPGp1ZDjZMkSgkgAE7kDf18auopcImjupJP//Z"/>
          <p:cNvSpPr>
            <a:spLocks noChangeAspect="1" noChangeArrowheads="1"/>
          </p:cNvSpPr>
          <p:nvPr/>
        </p:nvSpPr>
        <p:spPr bwMode="auto">
          <a:xfrm>
            <a:off x="307975" y="-350838"/>
            <a:ext cx="1905000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3" name="AutoShape 4" descr="Image result for bike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4" name="AutoShape 7" descr="Image result for bike ic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5" name="AutoShape 9" descr="Image result for bike ic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6" name="AutoShape 11" descr="Image result for bike ico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0" name="AutoShape 14" descr="Image result for bike icon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1" name="AutoShape 17" descr="Image result for bike icon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1498913208"/>
              </p:ext>
            </p:extLst>
          </p:nvPr>
        </p:nvGraphicFramePr>
        <p:xfrm>
          <a:off x="133672" y="2132856"/>
          <a:ext cx="8686800" cy="3312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997768" y="2270626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Site Planning 4-8 Months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13" idx="3"/>
          </p:cNvCxnSpPr>
          <p:nvPr/>
        </p:nvCxnSpPr>
        <p:spPr>
          <a:xfrm>
            <a:off x="3662064" y="2455292"/>
            <a:ext cx="36004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493712" y="2455292"/>
            <a:ext cx="38102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Up Arrow 8"/>
          <p:cNvSpPr/>
          <p:nvPr/>
        </p:nvSpPr>
        <p:spPr>
          <a:xfrm>
            <a:off x="4427984" y="4725144"/>
            <a:ext cx="504056" cy="64807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TextBox 22"/>
          <p:cNvSpPr txBox="1"/>
          <p:nvPr/>
        </p:nvSpPr>
        <p:spPr>
          <a:xfrm>
            <a:off x="3203848" y="5445224"/>
            <a:ext cx="3456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May require a permit for each location or City Council resolution to approve bikes in all areas of the right of way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410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2880"/>
            <a:ext cx="9144000" cy="1111664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RFPs, Permits, Outcomes &amp; Relationships</a:t>
            </a:r>
            <a:endParaRPr lang="en-CA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 rot="5400000">
            <a:off x="4445733" y="-3141477"/>
            <a:ext cx="216023" cy="9180514"/>
          </a:xfrm>
          <a:prstGeom prst="rect">
            <a:avLst/>
          </a:prstGeom>
          <a:solidFill>
            <a:srgbClr val="005278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CA" dirty="0"/>
          </a:p>
        </p:txBody>
      </p:sp>
      <p:sp>
        <p:nvSpPr>
          <p:cNvPr id="14" name="AutoShape 2" descr="data:image/jpeg;base64,/9j/4AAQSkZJRgABAQAAAQABAAD/2wCEAAkGBxQTEBUUEhQUFhUXGSIYGRgYGSAgIBwfHhwhHB4gIyAYHSgiHB4mIB0fIjEhJSkrLjEuGh8zODMsNyguLisBCgoKDg0OGhAQGy4kICUsNC0tNDAsLCwsLC8sLCwvLCwsLDcsLCwtLC8vLCwsLCwsLCwsLCwsLCwsLCwsLCwsLP/AABEIAFgAoAMBEQACEQEDEQH/xAAbAAACAwEBAQAAAAAAAAAAAAAABQMEBgIHAf/EADwQAAIBAgQDBgIIBQMFAAAAAAECAwARBBIhMQUGQRMiUWFxkRSBByMyYqGxwdEVQlKi4TNTchZDgsLx/8QAGgEBAAMBAQEAAAAAAAAAAAAAAAECBAMFBv/EADERAAICAQMBBQcEAgMAAAAAAAABAhEDBCExEgUTQVFhIjJxkaGx8BSBwdFSchXh8f/aAAwDAQACEQMRAD8A9xoAoAoAoAoAoD47AAkkADUk9KLcN0Y3HfSHEJRFhonxDk5RY5QT5Egk+1q9CHZ8unqm+lHmz7Sh1dONdT+Raj52iVkXEZIy9/sSCQLbTvFQMp99jVHoptNw3r0r5F1r4JpZKV+Tv5moRgQCCCDqCOtYuDenZ9oAoAoAoAoAoAoAoAoAoAoAoAoAoAoAoDz/AOlji7JHHh0Nu0uz+gtYehN/avU7NxKUnN+HB5HauZxisa8eTHcmYGRsSsiqxEamTb7dhbKCdO8Tl+Zrfq5xWNp+O3w9f2PO0WOTyKSXG/x9P3Gi8LxUmSL4GFELhmC2BNjrdsxZR6Vw73FG5dbbrb/w0d1mnUO7VXvx9z0fgc696FIHiSLRbkWOp2AYkbX1sda8nMntJyts9nDJbwUaSGc0qqpZiFUakk2Arg3W7NMYuTqKtiVOaoW/01nkW9s8cTsvuBrXJZ4vi3+xufZuaPvuMX5OST+Q4w04dQwDAfeUqfZheuqdqzFODg6f0dktSUCgCgCgF3FuKLDYFkDHXvX29FGv4Vk1WqhhW7Sfrf28TTp9PLLuk69BcvMVozJ/qAOFay5SLgm4uxvt5VjXaaWN5PeSdOlVX8W/4NL0Fz6OHVre/wCEPsPOroGU3Ui4NepjyRyRUovZnnzg4ScZcklXKhQBQGa4tzUEYrCA5G7E6fK29edn7QUX0wVmaeoS2iU+F8bxU0mVOzPU3GgHyrlh1WoyyqNFYZcknSHmB4xeQwyr2co6XuG9DW3HqLn3c1Uvv8DtHJv0vZiDnfhebEQzlQ6pHJ3TsWVS6AjqDrp93zr2NJlqEoLxa+XDMesw9WSM3vSfz8DK8E4483ZwSSNKZnZpc97IFHcy30WxBe4tsB0rdmwKFzSqlt6+d/Y8/BqHOoSd23fpXFffYaQCK2KfCSw9pMjSFy1mTMQSoFu6FBJJ6kja1cH1ewsidJ1xz/dmiPR7bxyVtXzx/VDnkzBg4mfEhlYOka5lNwXC9+x62IHua4aqdY4464b+XgadJC8ksid2l8/Ez/0ocXZphhwbIgDMP6mO1/QfnXz2syNy6PA+87C0sY43mfL2Xov+xxw/Fdlg8CpmaFHRi7qB0FwLspAuT4dK6xl044K6Riy4+81OeSh1NNUn9Xyjv+MqgLLjZJGVwFjIXvrmA/ljBvYnY1PeJbqV/nwI/Syl7MsKimt3vs6/2o21bDwRZxTjsMDBXa7kXCKLtYbm3QeZtV445S3RZQbKnD+bcPKbZuzP3yoHuGIq0sMkWeOSH1cjmYjE4czqLsodJJFbNfq1xsPWvmsmJ6mK9pJxlJO/ie7DIsDe1pqLXyBOG5IZVDF2cCwC2AKknqbnfwpHSdGGcE+pyrwrj9w9R1ZIyapK/HzG/JTH4dr7Zzb2H63rd2K28D8r2+n8mPtNLvV8DQV655wUAl5sxpjw9lNi5y/Lr+H51j12VwxbeOxxzy6YiLg3LQmgzs5Un7FttPHxrFp9CsmPqbryOOPB1RtlvkhMrzq2jiwI9CwP4117OXTKafO38ltOqbRX53Np4yNDl3HkdK59o7ZItc0V1PvI0uAlE+HRm6gE26EdR4G4vXqafK5QUzRGpw3MlxvlHEd8YU4cBxZiEyOQdwSLix62Ar1sWrx7d5e3raPOzaPLv3db+lMocv8A0dzpKskkwjy/7epPlqLAfI+ldc/aEJRcYxv4nHT9mZIyUpSr4Ho2FwyRoEjUKo2AFgK8qUnJ2z2YxUVUVSPKvpO4eUxfaW7sq6HzXQj12NeTrINTvzPs+w86np+jxi/ozT8v8djbDQKjyp2aWcCIsDltfvWt0I0/qrTiypxVXt6HlazRzjmm5JO3t7Vc+l/lDY8YWchYXmjbx7E9dP516E3+Vde8U9ot/Ix/pZYfayJNf7L+GOMXOEjdzsqlvYXrulbowJW6PKeW+CvjUlxM8yoZpBGCwvmswZ1AJG9goHka35ZrG1GK4NU5KFJLg2//AElH8f8AFfV5cmXsuzFr7Zr33+VZe+fR0HDvX0dI24NhHiiCPIJLE5Wtbu37otc7DT5Vzk03aKSduz5isADdlGu5AsLnxuayZNOnbR2x5mtmUYcLMWt2UaDqWcufkBYVljhzN10JL1bl/RolkxJe82/RV/Y6ijCiwFuv716UYqKpGFybds7qSAoDO87Qkwqw/lbX5i3515/aMW8afkzPqFcbO+Usavw1iwBQkG5tpe4NW0OWLxU3wTgkugT4QibHuUkMYN8rLubWGl/HeskKyamTjKvgco1LK6Yu49ft2BkMltMxt7aaaVm1V9605Wcsvvc2bXlyEphYwdyL++te1pIuOGKZtxKoIZ1oOgUAUBV4lw6OeMxyqGU9P1B6Hzqs4KaqR2wZ8mCanjdMUNysixskRjXMRdmhVrqP5Ta19dbmuXcJKl9jZ/yMnNSnbripNb+fiMOF8Fhg1REz2sXCKD/aBV4Y4x4Rmz6vLm2lJ15W2XpYwylTqCLH0OldEZjI8vYb4TDyxYqMFMK3axyZb5lNyGA/rGoPqK05H1yTj4nab6mmvEz0MnB3cJF8VdzpHGZQCT90GurWdK3X0OjWVbuvoekcLwEcESxxLkRdl8L61jlJydszSk27ZaqpAUAUAUAUBHiIVdSrC4IsRVZRUk0yGk1TMjFwUYea8sfaxW0YC+XzKj2ryo6VYclzXVHz8v2MqxdEt1aEfEXV5nMSkKTooH6DasWZxnkbgtjhOnLYccC5aZ2DTDKg1yndv2Fa9NoZSfVNUvudseBt3I21eybBZxfjsOHsJG7x2Ubn9vnXHLnhjW5SeRR5FycQxk+sUQiToX3Pv+1ZVl1GX3I9K9Tl15JcKjv+D4pvtYoj/iv+RU/ptQ+cn0J7vI+ZB/B8Uv2cWT6r/k0/TZ1xk+g7vIuJB2mOj3WOUeWh/Sl6qHgpC8sfU6h5oUHLPG8TeYuPyB/Cpjrop1kTiws64kqHGGxaSC6OrehrXDJGauLs7KSfBJNCrqVdQyncEXB+Rq6dcEkOE4fFFfs440J3yqB+QqXJvlktt8lmoII5JlXcgVVyS5IbSI0xWY90X86hTvgXZYq5Il5nnxqonwEUMjE97tXKgDpa25oDENzfxj40YL4bBduU7Swd8oXzPj5UJ2NhyxPxFmf4+LDRqAMnYsWJOt732A096EGhoAoAoDM848xnD5IIBnxM2ka+A/qP6fPwNcsk3HZcsrJtcHXLPKqwfWTN22IbVnbWx8Bf8/yqIYUt3uyIwS3fJS+lbmCXBcNaWA2lLqiaX1J10O+gNdi404rxv4WGMP8AWTFRfpcgC7G2wvUpAUDmLGaN2HdO3ca2u2tKQNmt7C+/WoBzNCrCzKGHgReolFSVNENJ8ifE8rwMbrmQ/dP71jnoMUt1t8Dk8EXxsQ/wKdfsYt7eDC//ALVX9JlXu5H+fuR3UlxIkXhuK64n+2rLDqP8/oT0ZP8AIlXhEh+3iHPoLfrVlp5v3psnu34stYfhca+J9a6xwQiWUEiJOMxduIFuXvY2GgtrXai4zoAoDzfk5u35g4nNuIVSBT739ip96ElTi3FMdPxvEYPBzGNRCqlzqsOxZwvVzcAa9akE82PxccsfCcDOZZ1UviMXN3jGpNxpc3bXa+mg9IAo5x4RicHNgUj4ljpJsTOI2zOAuXTMQoGlrjx3qQaXhuLbD8fxUUkjmOeESoGYkLk3sCbAfa2qviQIsHzAI4sXxqZM7O3Y4WM+F7D30vbwbxqsY+11EJbnfMHDMVFg3xeM4tNDigudYo2VY1O4TJu/he9XLFTmDHy47+AwzizzP8RKNv8ATAtp4MC1SDZc8cMdmWZQWULZrdLG9/TWiILnL/NAmIjlGVzsRs37GjQFvFuJz/HlIWOhChb6Xt1H4/KlbAp4/E4nDYgZpWdtGtc2N+lqkHfHnxcLI8kxBe5AUmy2tpbbqKKgM+NcxyDs4oR9YyqWPgWAsAPHWoSAp43DicPkZ8Q5Z76Bjpa3n51KBY4/xGWNcOO0cHs8z2Nibnr7VCQGGCw2LlLyyP2YZDkGY2W9ug8B13oDP8BwU08rmKTKwFy5J1v6eNSyD0iBCFUE3IAF/HzqpISyBVLHQAXJ8hrQHnf0GxFsFPim+1isS8p97fnm96Es4+iT67FcUxv+7iezU/djvb3DD2oGUeROLQ4bi3Fxi5FilaUMpkIGZAXtYnwBX3HhUg4k4p8fzDgXUH4eNJGhY/8Act3WcA/yk2APXLeoBJ9OkTxDDYyMlSueByPB1uPlow/8qhkFf6TODdhwnhwZS0OHlQzqP6StmOnqRf71SlWwQ14bwrl6HJKnwhzEZMz5jcnTusT+IoCQjt+aR1XC4X2Ln/NCfA0bc4Qh3VlaykgMLEG35VNEGew6jE48NChVQwY+QBuSbbXqeEQW+VvrcfJJ/wAm9zYfhUPgk+4j63ioG4Vh/aL/AJ08AHOx7TFRRDwA+bH/AOUQKkmIEHEmeQHKrn2tZT7WqfAEfMWP+JmQgEIe6l+tzYn3/KiBb4sol4ksdu6Cq28hqajwBr+MyFcPKRvkP5VAMpyHjEV3jIOd7W00soP71Zg3FVBzJGGUqwBBFiD1B3FARYPBxxIEiRUQbKosB8hQHPD+HxQJkhjSNb3yoABf0FAVeJcvYXEOHnw8UjjZmUE/5oCz/Dou0WTs07RFyK2UXVfAHoPKgO8bgo5VySoki3vlYAi420NASSxhlKsAykWIIuCPMHegFGE5TwUT548LArb3CC/+KAYw8PiWRpVjQSPozgDM1trnc0BxPwuFzdokJ8bUB8xKLDC/Zqq2U2AAGuw/GqZZdMGysnSbKGDmWNikcKBhoxU6WFhe+X19jXFZ5X01uvzyKKb4oiw+Is4cQxZ2UG673fM2+XwH41Vaie23h97/AKIU35FkyIR28kKAhgM17nQ2JvbodvSuizPp6mqRbr2tlbGYuOQEvAhZVJOc7ZTqL213X5t5VR6l09vr5fiI7z0JZ5kNyYEJi0JOya6bLsB3tNrirPO6e3HP59Sev0JJsq4g5Yos2neOhzEMTc22sv41MsslPpX5z/RLk7oll4p9WrBRdkL2ZrCwtfW2t7i2nWoef2U0uVZDybWQ8NSLtQVhRCwYgjcWIBuLaXvp6GrQyuTSrn+CYytjmuxcKAKAKAKAKAKAKAKAKAKA+OoIsQCD0NQ1ezBH8OmndXu7aDT08KjojttwRSPhwkdrZEtt9kdNqju4+SHSvIk7MWtYW8LValwTRy0CndVPXUDrvUOMXyiKRHHg1C2Iza5rtqSfH1qFjilXIUUdyYdG+0qm+9wDttUuEXyg0mR4rBrJbNsOmn7X9qrPGp1ZDjZMkSgkgAE7kDf18auopcImjupJP//Z"/>
          <p:cNvSpPr>
            <a:spLocks noChangeAspect="1" noChangeArrowheads="1"/>
          </p:cNvSpPr>
          <p:nvPr/>
        </p:nvSpPr>
        <p:spPr bwMode="auto">
          <a:xfrm>
            <a:off x="155575" y="-503238"/>
            <a:ext cx="1905000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5" name="AutoShape 4" descr="data:image/jpeg;base64,/9j/4AAQSkZJRgABAQAAAQABAAD/2wCEAAkGBxQTEBUUEhQUFhUXGSIYGRgYGSAgIBwfHhwhHB4gIyAYHSgiHB4mIB0fIjEhJSkrLjEuGh8zODMsNyguLisBCgoKDg0OGhAQGy4kICUsNC0tNDAsLCwsLC8sLCwvLCwsLDcsLCwtLC8vLCwsLCwsLCwsLCwsLCwsLCwsLCwsLP/AABEIAFgAoAMBEQACEQEDEQH/xAAbAAACAwEBAQAAAAAAAAAAAAAABQMEBgIHAf/EADwQAAIBAgQDBgIIBQMFAAAAAAECAwARBBIhMQUGQRMiUWFxkRSBByMyYqGxwdEVQlKi4TNTchZDgsLx/8QAGgEBAAMBAQEAAAAAAAAAAAAAAAECBAMFBv/EADERAAICAQMBBQcEAgMAAAAAAAABAhEDBCExEgUTQVFhIjJxkaGx8BSBwdFSchXh8f/aAAwDAQACEQMRAD8A9xoAoAoAoAoAoD47AAkkADUk9KLcN0Y3HfSHEJRFhonxDk5RY5QT5Egk+1q9CHZ8unqm+lHmz7Sh1dONdT+Raj52iVkXEZIy9/sSCQLbTvFQMp99jVHoptNw3r0r5F1r4JpZKV+Tv5moRgQCCCDqCOtYuDenZ9oAoAoAoAoAoAoAoAoAoAoAoAoAoAoAoDz/AOlji7JHHh0Nu0uz+gtYehN/avU7NxKUnN+HB5HauZxisa8eTHcmYGRsSsiqxEamTb7dhbKCdO8Tl+Zrfq5xWNp+O3w9f2PO0WOTyKSXG/x9P3Gi8LxUmSL4GFELhmC2BNjrdsxZR6Vw73FG5dbbrb/w0d1mnUO7VXvx9z0fgc696FIHiSLRbkWOp2AYkbX1sda8nMntJyts9nDJbwUaSGc0qqpZiFUakk2Arg3W7NMYuTqKtiVOaoW/01nkW9s8cTsvuBrXJZ4vi3+xufZuaPvuMX5OST+Q4w04dQwDAfeUqfZheuqdqzFODg6f0dktSUCgCgCgF3FuKLDYFkDHXvX29FGv4Vk1WqhhW7Sfrf28TTp9PLLuk69BcvMVozJ/qAOFay5SLgm4uxvt5VjXaaWN5PeSdOlVX8W/4NL0Fz6OHVre/wCEPsPOroGU3Ui4NepjyRyRUovZnnzg4ScZcklXKhQBQGa4tzUEYrCA5G7E6fK29edn7QUX0wVmaeoS2iU+F8bxU0mVOzPU3GgHyrlh1WoyyqNFYZcknSHmB4xeQwyr2co6XuG9DW3HqLn3c1Uvv8DtHJv0vZiDnfhebEQzlQ6pHJ3TsWVS6AjqDrp93zr2NJlqEoLxa+XDMesw9WSM3vSfz8DK8E4483ZwSSNKZnZpc97IFHcy30WxBe4tsB0rdmwKFzSqlt6+d/Y8/BqHOoSd23fpXFffYaQCK2KfCSw9pMjSFy1mTMQSoFu6FBJJ6kja1cH1ewsidJ1xz/dmiPR7bxyVtXzx/VDnkzBg4mfEhlYOka5lNwXC9+x62IHua4aqdY4464b+XgadJC8ksid2l8/Ez/0ocXZphhwbIgDMP6mO1/QfnXz2syNy6PA+87C0sY43mfL2Xov+xxw/Fdlg8CpmaFHRi7qB0FwLspAuT4dK6xl044K6Riy4+81OeSh1NNUn9Xyjv+MqgLLjZJGVwFjIXvrmA/ljBvYnY1PeJbqV/nwI/Syl7MsKimt3vs6/2o21bDwRZxTjsMDBXa7kXCKLtYbm3QeZtV445S3RZQbKnD+bcPKbZuzP3yoHuGIq0sMkWeOSH1cjmYjE4czqLsodJJFbNfq1xsPWvmsmJ6mK9pJxlJO/ie7DIsDe1pqLXyBOG5IZVDF2cCwC2AKknqbnfwpHSdGGcE+pyrwrj9w9R1ZIyapK/HzG/JTH4dr7Zzb2H63rd2K28D8r2+n8mPtNLvV8DQV655wUAl5sxpjw9lNi5y/Lr+H51j12VwxbeOxxzy6YiLg3LQmgzs5Un7FttPHxrFp9CsmPqbryOOPB1RtlvkhMrzq2jiwI9CwP4117OXTKafO38ltOqbRX53Np4yNDl3HkdK59o7ZItc0V1PvI0uAlE+HRm6gE26EdR4G4vXqafK5QUzRGpw3MlxvlHEd8YU4cBxZiEyOQdwSLix62Ar1sWrx7d5e3raPOzaPLv3db+lMocv8A0dzpKskkwjy/7epPlqLAfI+ldc/aEJRcYxv4nHT9mZIyUpSr4Ho2FwyRoEjUKo2AFgK8qUnJ2z2YxUVUVSPKvpO4eUxfaW7sq6HzXQj12NeTrINTvzPs+w86np+jxi/ozT8v8djbDQKjyp2aWcCIsDltfvWt0I0/qrTiypxVXt6HlazRzjmm5JO3t7Vc+l/lDY8YWchYXmjbx7E9dP516E3+Vde8U9ot/Ix/pZYfayJNf7L+GOMXOEjdzsqlvYXrulbowJW6PKeW+CvjUlxM8yoZpBGCwvmswZ1AJG9goHka35ZrG1GK4NU5KFJLg2//AElH8f8AFfV5cmXsuzFr7Zr33+VZe+fR0HDvX0dI24NhHiiCPIJLE5Wtbu37otc7DT5Vzk03aKSduz5isADdlGu5AsLnxuayZNOnbR2x5mtmUYcLMWt2UaDqWcufkBYVljhzN10JL1bl/RolkxJe82/RV/Y6ijCiwFuv716UYqKpGFybds7qSAoDO87Qkwqw/lbX5i3515/aMW8afkzPqFcbO+Usavw1iwBQkG5tpe4NW0OWLxU3wTgkugT4QibHuUkMYN8rLubWGl/HeskKyamTjKvgco1LK6Yu49ft2BkMltMxt7aaaVm1V9605Wcsvvc2bXlyEphYwdyL++te1pIuOGKZtxKoIZ1oOgUAUBV4lw6OeMxyqGU9P1B6Hzqs4KaqR2wZ8mCanjdMUNysixskRjXMRdmhVrqP5Ta19dbmuXcJKl9jZ/yMnNSnbripNb+fiMOF8Fhg1REz2sXCKD/aBV4Y4x4Rmz6vLm2lJ15W2XpYwylTqCLH0OldEZjI8vYb4TDyxYqMFMK3axyZb5lNyGA/rGoPqK05H1yTj4nab6mmvEz0MnB3cJF8VdzpHGZQCT90GurWdK3X0OjWVbuvoekcLwEcESxxLkRdl8L61jlJydszSk27ZaqpAUAUAUAUBHiIVdSrC4IsRVZRUk0yGk1TMjFwUYea8sfaxW0YC+XzKj2ryo6VYclzXVHz8v2MqxdEt1aEfEXV5nMSkKTooH6DasWZxnkbgtjhOnLYccC5aZ2DTDKg1yndv2Fa9NoZSfVNUvudseBt3I21eybBZxfjsOHsJG7x2Ubn9vnXHLnhjW5SeRR5FycQxk+sUQiToX3Pv+1ZVl1GX3I9K9Tl15JcKjv+D4pvtYoj/iv+RU/ptQ+cn0J7vI+ZB/B8Uv2cWT6r/k0/TZ1xk+g7vIuJB2mOj3WOUeWh/Sl6qHgpC8sfU6h5oUHLPG8TeYuPyB/Cpjrop1kTiws64kqHGGxaSC6OrehrXDJGauLs7KSfBJNCrqVdQyncEXB+Rq6dcEkOE4fFFfs440J3yqB+QqXJvlktt8lmoII5JlXcgVVyS5IbSI0xWY90X86hTvgXZYq5Il5nnxqonwEUMjE97tXKgDpa25oDENzfxj40YL4bBduU7Swd8oXzPj5UJ2NhyxPxFmf4+LDRqAMnYsWJOt732A096EGhoAoAoDM848xnD5IIBnxM2ka+A/qP6fPwNcsk3HZcsrJtcHXLPKqwfWTN22IbVnbWx8Bf8/yqIYUt3uyIwS3fJS+lbmCXBcNaWA2lLqiaX1J10O+gNdi404rxv4WGMP8AWTFRfpcgC7G2wvUpAUDmLGaN2HdO3ca2u2tKQNmt7C+/WoBzNCrCzKGHgReolFSVNENJ8ifE8rwMbrmQ/dP71jnoMUt1t8Dk8EXxsQ/wKdfsYt7eDC//ALVX9JlXu5H+fuR3UlxIkXhuK64n+2rLDqP8/oT0ZP8AIlXhEh+3iHPoLfrVlp5v3psnu34stYfhca+J9a6xwQiWUEiJOMxduIFuXvY2GgtrXai4zoAoDzfk5u35g4nNuIVSBT739ip96ElTi3FMdPxvEYPBzGNRCqlzqsOxZwvVzcAa9akE82PxccsfCcDOZZ1UviMXN3jGpNxpc3bXa+mg9IAo5x4RicHNgUj4ljpJsTOI2zOAuXTMQoGlrjx3qQaXhuLbD8fxUUkjmOeESoGYkLk3sCbAfa2qviQIsHzAI4sXxqZM7O3Y4WM+F7D30vbwbxqsY+11EJbnfMHDMVFg3xeM4tNDigudYo2VY1O4TJu/he9XLFTmDHy47+AwzizzP8RKNv8ATAtp4MC1SDZc8cMdmWZQWULZrdLG9/TWiILnL/NAmIjlGVzsRs37GjQFvFuJz/HlIWOhChb6Xt1H4/KlbAp4/E4nDYgZpWdtGtc2N+lqkHfHnxcLI8kxBe5AUmy2tpbbqKKgM+NcxyDs4oR9YyqWPgWAsAPHWoSAp43DicPkZ8Q5Z76Bjpa3n51KBY4/xGWNcOO0cHs8z2Nibnr7VCQGGCw2LlLyyP2YZDkGY2W9ug8B13oDP8BwU08rmKTKwFy5J1v6eNSyD0iBCFUE3IAF/HzqpISyBVLHQAXJ8hrQHnf0GxFsFPim+1isS8p97fnm96Es4+iT67FcUxv+7iezU/djvb3DD2oGUeROLQ4bi3Fxi5FilaUMpkIGZAXtYnwBX3HhUg4k4p8fzDgXUH4eNJGhY/8Act3WcA/yk2APXLeoBJ9OkTxDDYyMlSueByPB1uPlow/8qhkFf6TODdhwnhwZS0OHlQzqP6StmOnqRf71SlWwQ14bwrl6HJKnwhzEZMz5jcnTusT+IoCQjt+aR1XC4X2Ln/NCfA0bc4Qh3VlaykgMLEG35VNEGew6jE48NChVQwY+QBuSbbXqeEQW+VvrcfJJ/wAm9zYfhUPgk+4j63ioG4Vh/aL/AJ08AHOx7TFRRDwA+bH/AOUQKkmIEHEmeQHKrn2tZT7WqfAEfMWP+JmQgEIe6l+tzYn3/KiBb4sol4ksdu6Cq28hqajwBr+MyFcPKRvkP5VAMpyHjEV3jIOd7W00soP71Zg3FVBzJGGUqwBBFiD1B3FARYPBxxIEiRUQbKosB8hQHPD+HxQJkhjSNb3yoABf0FAVeJcvYXEOHnw8UjjZmUE/5oCz/Dou0WTs07RFyK2UXVfAHoPKgO8bgo5VySoki3vlYAi420NASSxhlKsAykWIIuCPMHegFGE5TwUT548LArb3CC/+KAYw8PiWRpVjQSPozgDM1trnc0BxPwuFzdokJ8bUB8xKLDC/Zqq2U2AAGuw/GqZZdMGysnSbKGDmWNikcKBhoxU6WFhe+X19jXFZ5X01uvzyKKb4oiw+Is4cQxZ2UG673fM2+XwH41Vaie23h97/AKIU35FkyIR28kKAhgM17nQ2JvbodvSuizPp6mqRbr2tlbGYuOQEvAhZVJOc7ZTqL213X5t5VR6l09vr5fiI7z0JZ5kNyYEJi0JOya6bLsB3tNrirPO6e3HP59Sev0JJsq4g5Yos2neOhzEMTc22sv41MsslPpX5z/RLk7oll4p9WrBRdkL2ZrCwtfW2t7i2nWoef2U0uVZDybWQ8NSLtQVhRCwYgjcWIBuLaXvp6GrQyuTSrn+CYytjmuxcKAKAKAKAKAKAKAKAKAKA+OoIsQCD0NQ1ezBH8OmndXu7aDT08KjojttwRSPhwkdrZEtt9kdNqju4+SHSvIk7MWtYW8LValwTRy0CndVPXUDrvUOMXyiKRHHg1C2Iza5rtqSfH1qFjilXIUUdyYdG+0qm+9wDttUuEXyg0mR4rBrJbNsOmn7X9qrPGp1ZDjZMkSgkgAE7kDf18auopcImjupJP//Z"/>
          <p:cNvSpPr>
            <a:spLocks noChangeAspect="1" noChangeArrowheads="1"/>
          </p:cNvSpPr>
          <p:nvPr/>
        </p:nvSpPr>
        <p:spPr bwMode="auto">
          <a:xfrm>
            <a:off x="307975" y="-350838"/>
            <a:ext cx="1905000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3" name="AutoShape 4" descr="Image result for bike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4" name="AutoShape 7" descr="Image result for bike ic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5" name="AutoShape 9" descr="Image result for bike ic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6" name="AutoShape 11" descr="Image result for bike ico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0" name="AutoShape 14" descr="Image result for bike icon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1" name="AutoShape 17" descr="Image result for bike icon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220" y="2277864"/>
            <a:ext cx="6829314" cy="3906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564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5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00B0F0">
              <a:alpha val="7882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Decision: Structure</a:t>
            </a:r>
            <a:endParaRPr sz="20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grpSp>
        <p:nvGrpSpPr>
          <p:cNvPr id="246" name="Google Shape;246;p35"/>
          <p:cNvGrpSpPr/>
          <p:nvPr/>
        </p:nvGrpSpPr>
        <p:grpSpPr>
          <a:xfrm>
            <a:off x="158073" y="1572312"/>
            <a:ext cx="8827853" cy="3173876"/>
            <a:chOff x="5673" y="657912"/>
            <a:chExt cx="8827853" cy="3173876"/>
          </a:xfrm>
        </p:grpSpPr>
        <p:sp>
          <p:nvSpPr>
            <p:cNvPr id="247" name="Google Shape;247;p35"/>
            <p:cNvSpPr/>
            <p:nvPr/>
          </p:nvSpPr>
          <p:spPr>
            <a:xfrm>
              <a:off x="5673" y="1547731"/>
              <a:ext cx="2048717" cy="1451137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05A1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5"/>
            <p:cNvSpPr txBox="1"/>
            <p:nvPr/>
          </p:nvSpPr>
          <p:spPr>
            <a:xfrm>
              <a:off x="39068" y="1581126"/>
              <a:ext cx="1981927" cy="10733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8575" tIns="28575" rIns="28575" bIns="28575" anchor="t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ckwell"/>
                <a:buChar char="•"/>
              </a:pPr>
              <a:r>
                <a:rPr lang="en-US" sz="1400" b="0" i="0" u="none" strike="noStrike" cap="none" dirty="0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Max Control</a:t>
              </a:r>
              <a:endParaRPr sz="1400" b="0" i="0" u="none" strike="noStrike" cap="none" dirty="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ckwell"/>
                <a:buChar char="•"/>
              </a:pPr>
              <a:r>
                <a:rPr lang="en-US" sz="1400" b="0" i="0" u="none" strike="noStrike" cap="none" dirty="0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$ Responsibility</a:t>
              </a:r>
              <a:endParaRPr sz="1400" b="0" i="0" u="none" strike="noStrike" cap="none" dirty="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ckwell"/>
                <a:buChar char="•"/>
              </a:pPr>
              <a:r>
                <a:rPr lang="en-US" sz="1200" b="0" i="0" u="none" strike="noStrike" cap="none" dirty="0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Flat fee, T&amp;M, risk share</a:t>
              </a:r>
              <a:endParaRPr sz="1200" b="0" i="0" u="none" strike="noStrike" cap="none" dirty="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18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ckwell"/>
                <a:buChar char="•"/>
              </a:pPr>
              <a:r>
                <a:rPr lang="en-US" sz="1400" b="0" i="0" u="none" strike="noStrike" cap="none" dirty="0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 ~Larger Cities</a:t>
              </a:r>
              <a:endParaRPr dirty="0"/>
            </a:p>
            <a:p>
              <a:pPr marL="57150" marR="0" lvl="1" indent="0" algn="l" rtl="0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Rockwell"/>
                <a:buNone/>
              </a:pPr>
              <a:endParaRPr sz="1000" b="0" i="0" u="none" strike="noStrike" cap="none" dirty="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249" name="Google Shape;249;p35"/>
            <p:cNvSpPr/>
            <p:nvPr/>
          </p:nvSpPr>
          <p:spPr>
            <a:xfrm>
              <a:off x="1140148" y="1897223"/>
              <a:ext cx="1934565" cy="193456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000" y="88394"/>
                  </a:moveTo>
                  <a:lnTo>
                    <a:pt x="13261" y="86543"/>
                  </a:lnTo>
                  <a:lnTo>
                    <a:pt x="13261" y="86543"/>
                  </a:lnTo>
                  <a:cubicBezTo>
                    <a:pt x="22264" y="102397"/>
                    <a:pt x="38691" y="112606"/>
                    <a:pt x="56892" y="113660"/>
                  </a:cubicBezTo>
                  <a:cubicBezTo>
                    <a:pt x="75094" y="114714"/>
                    <a:pt x="92589" y="106470"/>
                    <a:pt x="103362" y="91761"/>
                  </a:cubicBezTo>
                  <a:lnTo>
                    <a:pt x="101199" y="90532"/>
                  </a:lnTo>
                  <a:lnTo>
                    <a:pt x="108369" y="87469"/>
                  </a:lnTo>
                  <a:lnTo>
                    <a:pt x="108808" y="94854"/>
                  </a:lnTo>
                  <a:lnTo>
                    <a:pt x="106644" y="93625"/>
                  </a:lnTo>
                  <a:cubicBezTo>
                    <a:pt x="95193" y="109509"/>
                    <a:pt x="76446" y="118474"/>
                    <a:pt x="56893" y="117416"/>
                  </a:cubicBezTo>
                  <a:cubicBezTo>
                    <a:pt x="37340" y="116358"/>
                    <a:pt x="19670" y="105422"/>
                    <a:pt x="10000" y="88394"/>
                  </a:cubicBezTo>
                  <a:close/>
                </a:path>
              </a:pathLst>
            </a:custGeom>
            <a:solidFill>
              <a:srgbClr val="A8CD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5"/>
            <p:cNvSpPr/>
            <p:nvPr/>
          </p:nvSpPr>
          <p:spPr>
            <a:xfrm>
              <a:off x="541309" y="2687910"/>
              <a:ext cx="1563912" cy="621916"/>
            </a:xfrm>
            <a:prstGeom prst="roundRect">
              <a:avLst>
                <a:gd name="adj" fmla="val 10000"/>
              </a:avLst>
            </a:prstGeom>
            <a:solidFill>
              <a:srgbClr val="05A1D9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5"/>
            <p:cNvSpPr txBox="1"/>
            <p:nvPr/>
          </p:nvSpPr>
          <p:spPr>
            <a:xfrm>
              <a:off x="559524" y="2706125"/>
              <a:ext cx="1527482" cy="5854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15225" rIns="22850" bIns="15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City /Transit Owns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Pay Operator </a:t>
              </a:r>
              <a:endParaRPr/>
            </a:p>
          </p:txBody>
        </p:sp>
        <p:sp>
          <p:nvSpPr>
            <p:cNvPr id="252" name="Google Shape;252;p35"/>
            <p:cNvSpPr/>
            <p:nvPr/>
          </p:nvSpPr>
          <p:spPr>
            <a:xfrm>
              <a:off x="2393099" y="1547731"/>
              <a:ext cx="1759401" cy="1451137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05A1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5"/>
            <p:cNvSpPr txBox="1"/>
            <p:nvPr/>
          </p:nvSpPr>
          <p:spPr>
            <a:xfrm>
              <a:off x="2426494" y="1892084"/>
              <a:ext cx="1692611" cy="10733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8575" tIns="28575" rIns="28575" bIns="28575" anchor="t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ckwell"/>
                <a:buChar char="•"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Reasonable Control</a:t>
              </a:r>
              <a:endParaRPr sz="12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18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ckwell"/>
                <a:buChar char="•"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$ Responsibility</a:t>
              </a:r>
              <a:endParaRPr sz="12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18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ckwell"/>
                <a:buChar char="•"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Reduced upfront $</a:t>
              </a:r>
              <a:endParaRPr sz="12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18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ckwell"/>
                <a:buChar char="•"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~ Smaller Cities</a:t>
              </a:r>
              <a:endParaRPr sz="12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  <a:p>
              <a:pPr marL="57150" marR="0" lvl="1" indent="0" algn="l" rtl="0">
                <a:lnSpc>
                  <a:spcPct val="90000"/>
                </a:lnSpc>
                <a:spcBef>
                  <a:spcPts val="18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Rockwell"/>
                <a:buNone/>
              </a:pPr>
              <a:endParaRPr sz="11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254" name="Google Shape;254;p35"/>
            <p:cNvSpPr/>
            <p:nvPr/>
          </p:nvSpPr>
          <p:spPr>
            <a:xfrm>
              <a:off x="3368254" y="657912"/>
              <a:ext cx="2159377" cy="215937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773" y="31477"/>
                  </a:moveTo>
                  <a:lnTo>
                    <a:pt x="9773" y="31477"/>
                  </a:lnTo>
                  <a:cubicBezTo>
                    <a:pt x="19546" y="14268"/>
                    <a:pt x="37448" y="3261"/>
                    <a:pt x="57214" y="2306"/>
                  </a:cubicBezTo>
                  <a:cubicBezTo>
                    <a:pt x="76981" y="1352"/>
                    <a:pt x="95860" y="10584"/>
                    <a:pt x="107245" y="26771"/>
                  </a:cubicBezTo>
                  <a:lnTo>
                    <a:pt x="109185" y="25669"/>
                  </a:lnTo>
                  <a:lnTo>
                    <a:pt x="108766" y="32306"/>
                  </a:lnTo>
                  <a:lnTo>
                    <a:pt x="102369" y="29540"/>
                  </a:lnTo>
                  <a:lnTo>
                    <a:pt x="104309" y="28438"/>
                  </a:lnTo>
                  <a:lnTo>
                    <a:pt x="104309" y="28438"/>
                  </a:lnTo>
                  <a:cubicBezTo>
                    <a:pt x="93529" y="13304"/>
                    <a:pt x="75770" y="4719"/>
                    <a:pt x="57214" y="5671"/>
                  </a:cubicBezTo>
                  <a:cubicBezTo>
                    <a:pt x="38658" y="6622"/>
                    <a:pt x="21870" y="16979"/>
                    <a:pt x="12695" y="33136"/>
                  </a:cubicBezTo>
                  <a:close/>
                </a:path>
              </a:pathLst>
            </a:custGeom>
            <a:solidFill>
              <a:srgbClr val="A8CD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5"/>
            <p:cNvSpPr/>
            <p:nvPr/>
          </p:nvSpPr>
          <p:spPr>
            <a:xfrm>
              <a:off x="2784077" y="1236772"/>
              <a:ext cx="1563912" cy="621916"/>
            </a:xfrm>
            <a:prstGeom prst="roundRect">
              <a:avLst>
                <a:gd name="adj" fmla="val 10000"/>
              </a:avLst>
            </a:prstGeom>
            <a:solidFill>
              <a:srgbClr val="05A1D9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5"/>
            <p:cNvSpPr txBox="1"/>
            <p:nvPr/>
          </p:nvSpPr>
          <p:spPr>
            <a:xfrm>
              <a:off x="2802292" y="1254987"/>
              <a:ext cx="1527482" cy="5854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15225" rIns="22850" bIns="15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City Leases Equip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Pays Operator</a:t>
              </a:r>
              <a:endParaRPr sz="12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257" name="Google Shape;257;p35"/>
            <p:cNvSpPr/>
            <p:nvPr/>
          </p:nvSpPr>
          <p:spPr>
            <a:xfrm>
              <a:off x="4635868" y="1547731"/>
              <a:ext cx="1759401" cy="1451137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05A1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5"/>
            <p:cNvSpPr txBox="1"/>
            <p:nvPr/>
          </p:nvSpPr>
          <p:spPr>
            <a:xfrm>
              <a:off x="4669263" y="1581126"/>
              <a:ext cx="1692611" cy="10733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8575" tIns="28575" rIns="28575" bIns="28575" anchor="t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Rockwell"/>
                <a:buChar char="•"/>
              </a:pPr>
              <a:r>
                <a:rPr lang="en-US" sz="1500" b="0" i="0" u="none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Some Control</a:t>
              </a:r>
              <a:endParaRPr sz="15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25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Rockwell"/>
                <a:buChar char="•"/>
              </a:pPr>
              <a:r>
                <a:rPr lang="en-US" sz="1500" b="0" i="0" u="none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Potential $ Lower Ops Cost</a:t>
              </a:r>
              <a:endParaRPr sz="15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25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Rockwell"/>
                <a:buChar char="•"/>
              </a:pPr>
              <a:r>
                <a:rPr lang="en-US" sz="1500" b="0" i="0" u="none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~ Smaller Cities</a:t>
              </a:r>
              <a:endParaRPr sz="15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259" name="Google Shape;259;p35"/>
            <p:cNvSpPr/>
            <p:nvPr/>
          </p:nvSpPr>
          <p:spPr>
            <a:xfrm>
              <a:off x="5625685" y="1897223"/>
              <a:ext cx="1934565" cy="193456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000" y="88394"/>
                  </a:moveTo>
                  <a:lnTo>
                    <a:pt x="13261" y="86543"/>
                  </a:lnTo>
                  <a:lnTo>
                    <a:pt x="13261" y="86543"/>
                  </a:lnTo>
                  <a:cubicBezTo>
                    <a:pt x="22264" y="102397"/>
                    <a:pt x="38691" y="112606"/>
                    <a:pt x="56892" y="113660"/>
                  </a:cubicBezTo>
                  <a:cubicBezTo>
                    <a:pt x="75094" y="114714"/>
                    <a:pt x="92589" y="106470"/>
                    <a:pt x="103362" y="91761"/>
                  </a:cubicBezTo>
                  <a:lnTo>
                    <a:pt x="101199" y="90532"/>
                  </a:lnTo>
                  <a:lnTo>
                    <a:pt x="108369" y="87469"/>
                  </a:lnTo>
                  <a:lnTo>
                    <a:pt x="108808" y="94854"/>
                  </a:lnTo>
                  <a:lnTo>
                    <a:pt x="106644" y="93625"/>
                  </a:lnTo>
                  <a:cubicBezTo>
                    <a:pt x="95193" y="109509"/>
                    <a:pt x="76446" y="118474"/>
                    <a:pt x="56893" y="117416"/>
                  </a:cubicBezTo>
                  <a:cubicBezTo>
                    <a:pt x="37340" y="116358"/>
                    <a:pt x="19670" y="105422"/>
                    <a:pt x="10000" y="88394"/>
                  </a:cubicBezTo>
                  <a:close/>
                </a:path>
              </a:pathLst>
            </a:custGeom>
            <a:solidFill>
              <a:srgbClr val="A8CD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5"/>
            <p:cNvSpPr/>
            <p:nvPr/>
          </p:nvSpPr>
          <p:spPr>
            <a:xfrm>
              <a:off x="5026846" y="2687910"/>
              <a:ext cx="1563912" cy="621916"/>
            </a:xfrm>
            <a:prstGeom prst="roundRect">
              <a:avLst>
                <a:gd name="adj" fmla="val 10000"/>
              </a:avLst>
            </a:prstGeom>
            <a:solidFill>
              <a:srgbClr val="05A1D9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5"/>
            <p:cNvSpPr txBox="1"/>
            <p:nvPr/>
          </p:nvSpPr>
          <p:spPr>
            <a:xfrm>
              <a:off x="5045061" y="2706125"/>
              <a:ext cx="1527482" cy="5854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50" tIns="17775" rIns="26650" bIns="17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Non–Profit Owns and Operates</a:t>
              </a:r>
              <a:endParaRPr sz="14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262" name="Google Shape;262;p35"/>
            <p:cNvSpPr/>
            <p:nvPr/>
          </p:nvSpPr>
          <p:spPr>
            <a:xfrm>
              <a:off x="6878636" y="1547731"/>
              <a:ext cx="1759401" cy="1451137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05A1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5"/>
            <p:cNvSpPr txBox="1"/>
            <p:nvPr/>
          </p:nvSpPr>
          <p:spPr>
            <a:xfrm>
              <a:off x="6912031" y="1892084"/>
              <a:ext cx="1692611" cy="10733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8575" tIns="28575" rIns="28575" bIns="28575" anchor="t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Rockwell"/>
                <a:buChar char="•"/>
              </a:pPr>
              <a:r>
                <a:rPr lang="en-US" sz="1300" b="0" i="0" u="none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Min Control</a:t>
              </a:r>
              <a:endParaRPr sz="13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195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Rockwell"/>
                <a:buChar char="•"/>
              </a:pPr>
              <a:r>
                <a:rPr lang="en-US" sz="1300" b="0" i="0" u="none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No $ Responsibility</a:t>
              </a:r>
              <a:endParaRPr sz="13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195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Rockwell"/>
                <a:buChar char="•"/>
              </a:pPr>
              <a:r>
                <a:rPr lang="en-US" sz="1300" b="0" i="0" u="none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 ~ Very Large Cities</a:t>
              </a:r>
              <a:endParaRPr sz="13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264" name="Google Shape;264;p35"/>
            <p:cNvSpPr/>
            <p:nvPr/>
          </p:nvSpPr>
          <p:spPr>
            <a:xfrm>
              <a:off x="7269614" y="1236772"/>
              <a:ext cx="1563912" cy="621916"/>
            </a:xfrm>
            <a:prstGeom prst="roundRect">
              <a:avLst>
                <a:gd name="adj" fmla="val 10000"/>
              </a:avLst>
            </a:prstGeom>
            <a:solidFill>
              <a:srgbClr val="05A1D9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5"/>
            <p:cNvSpPr txBox="1"/>
            <p:nvPr/>
          </p:nvSpPr>
          <p:spPr>
            <a:xfrm>
              <a:off x="7287829" y="1254987"/>
              <a:ext cx="1527482" cy="5854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50" tIns="17775" rIns="26650" bIns="17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For–Profit Owns and Operates</a:t>
              </a:r>
              <a:endParaRPr sz="14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156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7"/>
          <p:cNvSpPr/>
          <p:nvPr/>
        </p:nvSpPr>
        <p:spPr>
          <a:xfrm>
            <a:off x="0" y="0"/>
            <a:ext cx="9144000" cy="62484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grpSp>
        <p:nvGrpSpPr>
          <p:cNvPr id="278" name="Google Shape;278;p37"/>
          <p:cNvGrpSpPr/>
          <p:nvPr/>
        </p:nvGrpSpPr>
        <p:grpSpPr>
          <a:xfrm>
            <a:off x="2337244" y="990600"/>
            <a:ext cx="4767099" cy="5105399"/>
            <a:chOff x="1346644" y="0"/>
            <a:chExt cx="4767099" cy="5105399"/>
          </a:xfrm>
        </p:grpSpPr>
        <p:sp>
          <p:nvSpPr>
            <p:cNvPr id="279" name="Google Shape;279;p37"/>
            <p:cNvSpPr/>
            <p:nvPr/>
          </p:nvSpPr>
          <p:spPr>
            <a:xfrm>
              <a:off x="1563624" y="0"/>
              <a:ext cx="1837944" cy="1021080"/>
            </a:xfrm>
            <a:prstGeom prst="roundRect">
              <a:avLst>
                <a:gd name="adj" fmla="val 10000"/>
              </a:avLst>
            </a:prstGeom>
            <a:solidFill>
              <a:srgbClr val="E9E2D9">
                <a:alpha val="89803"/>
              </a:srgbClr>
            </a:solidFill>
            <a:ln w="25400" cap="flat" cmpd="sng">
              <a:solidFill>
                <a:srgbClr val="E9E2D9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7"/>
            <p:cNvSpPr txBox="1"/>
            <p:nvPr/>
          </p:nvSpPr>
          <p:spPr>
            <a:xfrm>
              <a:off x="1593530" y="29906"/>
              <a:ext cx="1778132" cy="9612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2850" tIns="102850" rIns="102850" bIns="10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700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Larger Cities</a:t>
              </a:r>
              <a:endParaRPr/>
            </a:p>
          </p:txBody>
        </p:sp>
        <p:sp>
          <p:nvSpPr>
            <p:cNvPr id="281" name="Google Shape;281;p37"/>
            <p:cNvSpPr/>
            <p:nvPr/>
          </p:nvSpPr>
          <p:spPr>
            <a:xfrm>
              <a:off x="4218432" y="0"/>
              <a:ext cx="1837944" cy="1021080"/>
            </a:xfrm>
            <a:prstGeom prst="roundRect">
              <a:avLst>
                <a:gd name="adj" fmla="val 10000"/>
              </a:avLst>
            </a:prstGeom>
            <a:solidFill>
              <a:srgbClr val="DCE5D4">
                <a:alpha val="89803"/>
              </a:srgbClr>
            </a:solidFill>
            <a:ln w="25400" cap="flat" cmpd="sng">
              <a:solidFill>
                <a:srgbClr val="DCE5D4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7"/>
            <p:cNvSpPr txBox="1"/>
            <p:nvPr/>
          </p:nvSpPr>
          <p:spPr>
            <a:xfrm>
              <a:off x="4248338" y="29906"/>
              <a:ext cx="1778132" cy="9612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2850" tIns="102850" rIns="102850" bIns="10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700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Smaller Cities</a:t>
              </a:r>
              <a:endParaRPr/>
            </a:p>
          </p:txBody>
        </p:sp>
        <p:sp>
          <p:nvSpPr>
            <p:cNvPr id="283" name="Google Shape;283;p37"/>
            <p:cNvSpPr/>
            <p:nvPr/>
          </p:nvSpPr>
          <p:spPr>
            <a:xfrm>
              <a:off x="3427095" y="4339589"/>
              <a:ext cx="765810" cy="765810"/>
            </a:xfrm>
            <a:prstGeom prst="triangle">
              <a:avLst>
                <a:gd name="adj" fmla="val 50000"/>
              </a:avLst>
            </a:prstGeom>
            <a:solidFill>
              <a:srgbClr val="D0E0D9">
                <a:alpha val="89803"/>
              </a:srgbClr>
            </a:solidFill>
            <a:ln w="25400" cap="flat" cmpd="sng">
              <a:solidFill>
                <a:srgbClr val="D0E0D9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7"/>
            <p:cNvSpPr/>
            <p:nvPr/>
          </p:nvSpPr>
          <p:spPr>
            <a:xfrm rot="-240000">
              <a:off x="1511868" y="4011431"/>
              <a:ext cx="4596263" cy="321402"/>
            </a:xfrm>
            <a:prstGeom prst="rect">
              <a:avLst/>
            </a:prstGeom>
            <a:solidFill>
              <a:srgbClr val="CDD2DC">
                <a:alpha val="89803"/>
              </a:srgbClr>
            </a:solidFill>
            <a:ln w="25400" cap="flat" cmpd="sng">
              <a:solidFill>
                <a:srgbClr val="CDD2DC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7"/>
            <p:cNvSpPr/>
            <p:nvPr/>
          </p:nvSpPr>
          <p:spPr>
            <a:xfrm rot="-240000">
              <a:off x="1519554" y="3432413"/>
              <a:ext cx="1823974" cy="629899"/>
            </a:xfrm>
            <a:prstGeom prst="roundRect">
              <a:avLst>
                <a:gd name="adj" fmla="val 16667"/>
              </a:avLst>
            </a:prstGeom>
            <a:solidFill>
              <a:srgbClr val="C2AD8B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7"/>
            <p:cNvSpPr txBox="1"/>
            <p:nvPr/>
          </p:nvSpPr>
          <p:spPr>
            <a:xfrm rot="-240000">
              <a:off x="1550303" y="3463162"/>
              <a:ext cx="1762476" cy="5684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Gov. Grants</a:t>
              </a:r>
              <a:endParaRPr/>
            </a:p>
          </p:txBody>
        </p:sp>
        <p:sp>
          <p:nvSpPr>
            <p:cNvPr id="287" name="Google Shape;287;p37"/>
            <p:cNvSpPr/>
            <p:nvPr/>
          </p:nvSpPr>
          <p:spPr>
            <a:xfrm rot="-240000">
              <a:off x="1468500" y="2758501"/>
              <a:ext cx="1823974" cy="629899"/>
            </a:xfrm>
            <a:prstGeom prst="roundRect">
              <a:avLst>
                <a:gd name="adj" fmla="val 16667"/>
              </a:avLst>
            </a:prstGeom>
            <a:solidFill>
              <a:srgbClr val="B4BA8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7"/>
            <p:cNvSpPr txBox="1"/>
            <p:nvPr/>
          </p:nvSpPr>
          <p:spPr>
            <a:xfrm rot="-240000">
              <a:off x="1499249" y="2789250"/>
              <a:ext cx="1762476" cy="5684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User Revenue</a:t>
              </a:r>
              <a:endParaRPr/>
            </a:p>
          </p:txBody>
        </p:sp>
        <p:sp>
          <p:nvSpPr>
            <p:cNvPr id="289" name="Google Shape;289;p37"/>
            <p:cNvSpPr/>
            <p:nvPr/>
          </p:nvSpPr>
          <p:spPr>
            <a:xfrm rot="-240000">
              <a:off x="1417446" y="2084588"/>
              <a:ext cx="1823974" cy="629899"/>
            </a:xfrm>
            <a:prstGeom prst="roundRect">
              <a:avLst>
                <a:gd name="adj" fmla="val 16667"/>
              </a:avLst>
            </a:prstGeom>
            <a:solidFill>
              <a:srgbClr val="8FB474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7"/>
            <p:cNvSpPr txBox="1"/>
            <p:nvPr/>
          </p:nvSpPr>
          <p:spPr>
            <a:xfrm rot="-240000">
              <a:off x="1448195" y="2115337"/>
              <a:ext cx="1762476" cy="5684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Ads</a:t>
              </a:r>
              <a:endParaRPr/>
            </a:p>
          </p:txBody>
        </p:sp>
        <p:sp>
          <p:nvSpPr>
            <p:cNvPr id="291" name="Google Shape;291;p37"/>
            <p:cNvSpPr/>
            <p:nvPr/>
          </p:nvSpPr>
          <p:spPr>
            <a:xfrm rot="-240000">
              <a:off x="1366392" y="1410675"/>
              <a:ext cx="1823974" cy="629899"/>
            </a:xfrm>
            <a:prstGeom prst="roundRect">
              <a:avLst>
                <a:gd name="adj" fmla="val 16667"/>
              </a:avLst>
            </a:prstGeom>
            <a:solidFill>
              <a:srgbClr val="69AE6F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7"/>
            <p:cNvSpPr txBox="1"/>
            <p:nvPr/>
          </p:nvSpPr>
          <p:spPr>
            <a:xfrm rot="-240000">
              <a:off x="1397141" y="1441424"/>
              <a:ext cx="1762476" cy="5684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Sponsorship</a:t>
              </a:r>
              <a:endParaRPr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293" name="Google Shape;293;p37"/>
            <p:cNvSpPr/>
            <p:nvPr/>
          </p:nvSpPr>
          <p:spPr>
            <a:xfrm rot="-240000">
              <a:off x="4174362" y="3248619"/>
              <a:ext cx="1823974" cy="629899"/>
            </a:xfrm>
            <a:prstGeom prst="roundRect">
              <a:avLst>
                <a:gd name="adj" fmla="val 16667"/>
              </a:avLst>
            </a:prstGeom>
            <a:solidFill>
              <a:srgbClr val="5DA887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7"/>
            <p:cNvSpPr txBox="1"/>
            <p:nvPr/>
          </p:nvSpPr>
          <p:spPr>
            <a:xfrm rot="-240000">
              <a:off x="4205111" y="3279368"/>
              <a:ext cx="1762476" cy="5684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Public Funding</a:t>
              </a:r>
              <a:endParaRPr/>
            </a:p>
          </p:txBody>
        </p:sp>
        <p:sp>
          <p:nvSpPr>
            <p:cNvPr id="295" name="Google Shape;295;p37"/>
            <p:cNvSpPr/>
            <p:nvPr/>
          </p:nvSpPr>
          <p:spPr>
            <a:xfrm rot="-240000">
              <a:off x="4123308" y="2574706"/>
              <a:ext cx="1823974" cy="629899"/>
            </a:xfrm>
            <a:prstGeom prst="roundRect">
              <a:avLst>
                <a:gd name="adj" fmla="val 16667"/>
              </a:avLst>
            </a:prstGeom>
            <a:solidFill>
              <a:srgbClr val="55989E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7"/>
            <p:cNvSpPr txBox="1"/>
            <p:nvPr/>
          </p:nvSpPr>
          <p:spPr>
            <a:xfrm rot="-240000">
              <a:off x="4154057" y="2605455"/>
              <a:ext cx="1762476" cy="5684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Foundation</a:t>
              </a:r>
              <a:endParaRPr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297" name="Google Shape;297;p37"/>
            <p:cNvSpPr/>
            <p:nvPr/>
          </p:nvSpPr>
          <p:spPr>
            <a:xfrm rot="-240000">
              <a:off x="4072254" y="1900793"/>
              <a:ext cx="1823974" cy="629899"/>
            </a:xfrm>
            <a:prstGeom prst="roundRect">
              <a:avLst>
                <a:gd name="adj" fmla="val 16667"/>
              </a:avLst>
            </a:prstGeom>
            <a:solidFill>
              <a:srgbClr val="4F6D92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7"/>
            <p:cNvSpPr txBox="1"/>
            <p:nvPr/>
          </p:nvSpPr>
          <p:spPr>
            <a:xfrm rot="-240000">
              <a:off x="4103003" y="1931542"/>
              <a:ext cx="1762476" cy="5684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Gov. Grants</a:t>
              </a:r>
              <a:endParaRPr/>
            </a:p>
          </p:txBody>
        </p:sp>
      </p:grpSp>
      <p:sp>
        <p:nvSpPr>
          <p:cNvPr id="299" name="Google Shape;299;p37"/>
          <p:cNvSpPr txBox="1"/>
          <p:nvPr/>
        </p:nvSpPr>
        <p:spPr>
          <a:xfrm>
            <a:off x="-10510" y="-47297"/>
            <a:ext cx="9154510" cy="646331"/>
          </a:xfrm>
          <a:prstGeom prst="rect">
            <a:avLst/>
          </a:prstGeom>
          <a:solidFill>
            <a:srgbClr val="00B0F0">
              <a:alpha val="7882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Decision: Funding → Sources</a:t>
            </a:r>
            <a:endParaRPr sz="20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389900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8"/>
          <p:cNvSpPr/>
          <p:nvPr/>
        </p:nvSpPr>
        <p:spPr>
          <a:xfrm>
            <a:off x="0" y="76200"/>
            <a:ext cx="9144000" cy="68580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306" name="Google Shape;306;p38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00B0F0">
              <a:alpha val="7882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Decision: Funding → Sources</a:t>
            </a:r>
            <a:endParaRPr sz="20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grpSp>
        <p:nvGrpSpPr>
          <p:cNvPr id="307" name="Google Shape;307;p38"/>
          <p:cNvGrpSpPr/>
          <p:nvPr/>
        </p:nvGrpSpPr>
        <p:grpSpPr>
          <a:xfrm>
            <a:off x="419100" y="915065"/>
            <a:ext cx="8305800" cy="5447537"/>
            <a:chOff x="0" y="665"/>
            <a:chExt cx="8305800" cy="5447537"/>
          </a:xfrm>
        </p:grpSpPr>
        <p:sp>
          <p:nvSpPr>
            <p:cNvPr id="308" name="Google Shape;308;p38"/>
            <p:cNvSpPr/>
            <p:nvPr/>
          </p:nvSpPr>
          <p:spPr>
            <a:xfrm>
              <a:off x="3322320" y="665"/>
              <a:ext cx="4983480" cy="83808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E9E2D9">
                <a:alpha val="89803"/>
              </a:srgbClr>
            </a:solidFill>
            <a:ln w="25400" cap="flat" cmpd="sng">
              <a:solidFill>
                <a:srgbClr val="E9E2D9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8"/>
            <p:cNvSpPr txBox="1"/>
            <p:nvPr/>
          </p:nvSpPr>
          <p:spPr>
            <a:xfrm>
              <a:off x="3322320" y="105425"/>
              <a:ext cx="4669199" cy="6285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12700" rIns="12700" bIns="12700" anchor="t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Rockwell"/>
                <a:buChar char="•"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How “much” is city willing to sell?</a:t>
              </a:r>
              <a:endParaRPr sz="2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310" name="Google Shape;310;p38"/>
            <p:cNvSpPr/>
            <p:nvPr/>
          </p:nvSpPr>
          <p:spPr>
            <a:xfrm>
              <a:off x="0" y="665"/>
              <a:ext cx="3322320" cy="838082"/>
            </a:xfrm>
            <a:prstGeom prst="roundRect">
              <a:avLst>
                <a:gd name="adj" fmla="val 16667"/>
              </a:avLst>
            </a:prstGeom>
            <a:solidFill>
              <a:srgbClr val="C2AD8B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8"/>
            <p:cNvSpPr txBox="1"/>
            <p:nvPr/>
          </p:nvSpPr>
          <p:spPr>
            <a:xfrm>
              <a:off x="40912" y="41577"/>
              <a:ext cx="3240496" cy="7562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Sponsorship</a:t>
              </a:r>
              <a:endParaRPr sz="24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312" name="Google Shape;312;p38"/>
            <p:cNvSpPr/>
            <p:nvPr/>
          </p:nvSpPr>
          <p:spPr>
            <a:xfrm>
              <a:off x="3322320" y="922556"/>
              <a:ext cx="4983480" cy="83808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E3E6D6">
                <a:alpha val="89803"/>
              </a:srgbClr>
            </a:solidFill>
            <a:ln w="25400" cap="flat" cmpd="sng">
              <a:solidFill>
                <a:srgbClr val="E3E6D6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8"/>
            <p:cNvSpPr txBox="1"/>
            <p:nvPr/>
          </p:nvSpPr>
          <p:spPr>
            <a:xfrm>
              <a:off x="3322320" y="1027316"/>
              <a:ext cx="4669199" cy="6285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12700" rIns="12700" bIns="12700" anchor="t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Rockwell"/>
                <a:buChar char="•"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Easy for launch</a:t>
              </a:r>
              <a:endParaRPr sz="2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Rockwell"/>
                <a:buChar char="•"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Difficult for ops</a:t>
              </a:r>
              <a:endParaRPr sz="2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314" name="Google Shape;314;p38"/>
            <p:cNvSpPr/>
            <p:nvPr/>
          </p:nvSpPr>
          <p:spPr>
            <a:xfrm>
              <a:off x="0" y="922556"/>
              <a:ext cx="3322320" cy="838082"/>
            </a:xfrm>
            <a:prstGeom prst="roundRect">
              <a:avLst>
                <a:gd name="adj" fmla="val 16667"/>
              </a:avLst>
            </a:prstGeom>
            <a:solidFill>
              <a:srgbClr val="ADB97E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8"/>
            <p:cNvSpPr txBox="1"/>
            <p:nvPr/>
          </p:nvSpPr>
          <p:spPr>
            <a:xfrm>
              <a:off x="40912" y="963468"/>
              <a:ext cx="3240496" cy="7562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Federal/ State Grants</a:t>
              </a:r>
              <a:endParaRPr sz="24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316" name="Google Shape;316;p38"/>
            <p:cNvSpPr/>
            <p:nvPr/>
          </p:nvSpPr>
          <p:spPr>
            <a:xfrm>
              <a:off x="3322320" y="1844447"/>
              <a:ext cx="4983480" cy="83808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D7E3D4">
                <a:alpha val="89803"/>
              </a:srgbClr>
            </a:solidFill>
            <a:ln w="25400" cap="flat" cmpd="sng">
              <a:solidFill>
                <a:srgbClr val="D7E3D4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8"/>
            <p:cNvSpPr txBox="1"/>
            <p:nvPr/>
          </p:nvSpPr>
          <p:spPr>
            <a:xfrm>
              <a:off x="3322320" y="1949207"/>
              <a:ext cx="4669199" cy="6285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12700" rIns="12700" bIns="12700" anchor="t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Rockwell"/>
                <a:buChar char="•"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Will city allow advertising?</a:t>
              </a:r>
              <a:endParaRPr sz="2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318" name="Google Shape;318;p38"/>
            <p:cNvSpPr/>
            <p:nvPr/>
          </p:nvSpPr>
          <p:spPr>
            <a:xfrm>
              <a:off x="0" y="1844447"/>
              <a:ext cx="3322320" cy="838082"/>
            </a:xfrm>
            <a:prstGeom prst="roundRect">
              <a:avLst>
                <a:gd name="adj" fmla="val 16667"/>
              </a:avLst>
            </a:prstGeom>
            <a:solidFill>
              <a:srgbClr val="7FB27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8"/>
            <p:cNvSpPr txBox="1"/>
            <p:nvPr/>
          </p:nvSpPr>
          <p:spPr>
            <a:xfrm>
              <a:off x="40912" y="1885359"/>
              <a:ext cx="3240496" cy="7562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Ads</a:t>
              </a:r>
              <a:endParaRPr sz="24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320" name="Google Shape;320;p38"/>
            <p:cNvSpPr/>
            <p:nvPr/>
          </p:nvSpPr>
          <p:spPr>
            <a:xfrm>
              <a:off x="3322320" y="2766338"/>
              <a:ext cx="4983480" cy="83808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D1E1D7">
                <a:alpha val="89803"/>
              </a:srgbClr>
            </a:solidFill>
            <a:ln w="25400" cap="flat" cmpd="sng">
              <a:solidFill>
                <a:srgbClr val="D1E1D7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8"/>
            <p:cNvSpPr txBox="1"/>
            <p:nvPr/>
          </p:nvSpPr>
          <p:spPr>
            <a:xfrm>
              <a:off x="3322320" y="2871098"/>
              <a:ext cx="4669199" cy="6285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12700" rIns="12700" bIns="12700" anchor="t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Rockwell"/>
                <a:buChar char="•"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Will depend on density and tourism</a:t>
              </a:r>
              <a:endParaRPr sz="2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322" name="Google Shape;322;p38"/>
            <p:cNvSpPr/>
            <p:nvPr/>
          </p:nvSpPr>
          <p:spPr>
            <a:xfrm>
              <a:off x="0" y="2766338"/>
              <a:ext cx="3322320" cy="838082"/>
            </a:xfrm>
            <a:prstGeom prst="roundRect">
              <a:avLst>
                <a:gd name="adj" fmla="val 16667"/>
              </a:avLst>
            </a:prstGeom>
            <a:solidFill>
              <a:srgbClr val="62AA7D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8"/>
            <p:cNvSpPr txBox="1"/>
            <p:nvPr/>
          </p:nvSpPr>
          <p:spPr>
            <a:xfrm>
              <a:off x="40912" y="2807250"/>
              <a:ext cx="3240496" cy="7562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User Revenue</a:t>
              </a:r>
              <a:endParaRPr sz="24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324" name="Google Shape;324;p38"/>
            <p:cNvSpPr/>
            <p:nvPr/>
          </p:nvSpPr>
          <p:spPr>
            <a:xfrm>
              <a:off x="3322320" y="3688229"/>
              <a:ext cx="4983480" cy="83808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D0DEDD">
                <a:alpha val="89803"/>
              </a:srgbClr>
            </a:solidFill>
            <a:ln w="25400" cap="flat" cmpd="sng">
              <a:solidFill>
                <a:srgbClr val="D0DEDD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8"/>
            <p:cNvSpPr txBox="1"/>
            <p:nvPr/>
          </p:nvSpPr>
          <p:spPr>
            <a:xfrm>
              <a:off x="3322320" y="3792989"/>
              <a:ext cx="4669199" cy="6285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12700" rIns="12700" bIns="12700" anchor="t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Rockwell"/>
                <a:buChar char="•"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Do they exist?</a:t>
              </a:r>
              <a:endParaRPr sz="2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326" name="Google Shape;326;p38"/>
            <p:cNvSpPr/>
            <p:nvPr/>
          </p:nvSpPr>
          <p:spPr>
            <a:xfrm>
              <a:off x="0" y="3688229"/>
              <a:ext cx="3322320" cy="838082"/>
            </a:xfrm>
            <a:prstGeom prst="roundRect">
              <a:avLst>
                <a:gd name="adj" fmla="val 16667"/>
              </a:avLst>
            </a:prstGeom>
            <a:solidFill>
              <a:srgbClr val="56A09D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8"/>
            <p:cNvSpPr txBox="1"/>
            <p:nvPr/>
          </p:nvSpPr>
          <p:spPr>
            <a:xfrm>
              <a:off x="40912" y="3729141"/>
              <a:ext cx="3240496" cy="7562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Foundation/Private Donor</a:t>
              </a:r>
              <a:endParaRPr sz="24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328" name="Google Shape;328;p38"/>
            <p:cNvSpPr/>
            <p:nvPr/>
          </p:nvSpPr>
          <p:spPr>
            <a:xfrm>
              <a:off x="3322320" y="4610120"/>
              <a:ext cx="4983480" cy="83808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CDD2DC">
                <a:alpha val="89803"/>
              </a:srgbClr>
            </a:solidFill>
            <a:ln w="25400" cap="flat" cmpd="sng">
              <a:solidFill>
                <a:srgbClr val="CDD2DC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8"/>
            <p:cNvSpPr txBox="1"/>
            <p:nvPr/>
          </p:nvSpPr>
          <p:spPr>
            <a:xfrm>
              <a:off x="3322320" y="4714880"/>
              <a:ext cx="4669199" cy="6285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12700" rIns="12700" bIns="12700" anchor="t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Rockwell"/>
                <a:buChar char="•"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Political decision</a:t>
              </a:r>
              <a:endParaRPr sz="2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330" name="Google Shape;330;p38"/>
            <p:cNvSpPr/>
            <p:nvPr/>
          </p:nvSpPr>
          <p:spPr>
            <a:xfrm>
              <a:off x="0" y="4610120"/>
              <a:ext cx="3322320" cy="838082"/>
            </a:xfrm>
            <a:prstGeom prst="roundRect">
              <a:avLst>
                <a:gd name="adj" fmla="val 16667"/>
              </a:avLst>
            </a:prstGeom>
            <a:solidFill>
              <a:srgbClr val="4F6D92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8"/>
            <p:cNvSpPr txBox="1"/>
            <p:nvPr/>
          </p:nvSpPr>
          <p:spPr>
            <a:xfrm>
              <a:off x="40912" y="4651032"/>
              <a:ext cx="3240496" cy="7562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City/Transit Funding</a:t>
              </a:r>
              <a:endParaRPr sz="24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446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1" name="Google Shape;351;p41"/>
          <p:cNvGrpSpPr/>
          <p:nvPr/>
        </p:nvGrpSpPr>
        <p:grpSpPr>
          <a:xfrm>
            <a:off x="827484" y="1196752"/>
            <a:ext cx="7315199" cy="4967064"/>
            <a:chOff x="0" y="0"/>
            <a:chExt cx="7315199" cy="4332915"/>
          </a:xfrm>
        </p:grpSpPr>
        <p:sp>
          <p:nvSpPr>
            <p:cNvPr id="352" name="Google Shape;352;p41"/>
            <p:cNvSpPr/>
            <p:nvPr/>
          </p:nvSpPr>
          <p:spPr>
            <a:xfrm>
              <a:off x="0" y="0"/>
              <a:ext cx="3418284" cy="1209600"/>
            </a:xfrm>
            <a:prstGeom prst="rect">
              <a:avLst/>
            </a:prstGeom>
            <a:solidFill>
              <a:srgbClr val="C2AD8B"/>
            </a:solidFill>
            <a:ln w="25400" cap="flat" cmpd="sng">
              <a:solidFill>
                <a:srgbClr val="C2AD8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41"/>
            <p:cNvSpPr txBox="1"/>
            <p:nvPr/>
          </p:nvSpPr>
          <p:spPr>
            <a:xfrm>
              <a:off x="0" y="0"/>
              <a:ext cx="3418284" cy="120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1375" tIns="195050" rIns="341375" bIns="195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In-House</a:t>
              </a:r>
              <a:endParaRPr sz="4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354" name="Google Shape;354;p41"/>
            <p:cNvSpPr/>
            <p:nvPr/>
          </p:nvSpPr>
          <p:spPr>
            <a:xfrm>
              <a:off x="35" y="1220085"/>
              <a:ext cx="3418284" cy="3112830"/>
            </a:xfrm>
            <a:prstGeom prst="rect">
              <a:avLst/>
            </a:prstGeom>
            <a:solidFill>
              <a:srgbClr val="E9E2D9">
                <a:alpha val="89803"/>
              </a:srgbClr>
            </a:solidFill>
            <a:ln w="25400" cap="flat" cmpd="sng">
              <a:solidFill>
                <a:srgbClr val="E9E2D9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41"/>
            <p:cNvSpPr txBox="1"/>
            <p:nvPr/>
          </p:nvSpPr>
          <p:spPr>
            <a:xfrm>
              <a:off x="35" y="1220085"/>
              <a:ext cx="3418284" cy="31128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9350" tIns="149350" rIns="199125" bIns="224025" anchor="t" anchorCtr="0">
              <a:noAutofit/>
            </a:bodyPr>
            <a:lstStyle/>
            <a:p>
              <a:pPr marL="285750" marR="0" lvl="1" indent="-2857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Rockwell"/>
                <a:buChar char="•"/>
              </a:pPr>
              <a:r>
                <a:rPr lang="en-US" sz="2800" b="0" i="0" u="none" strike="noStrike" cap="none" dirty="0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Pro’s</a:t>
              </a:r>
              <a:endParaRPr sz="2800" b="0" i="0" u="none" strike="noStrike" cap="none" dirty="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  <a:p>
              <a:pPr marL="457200" marR="0" lvl="2" indent="-228600" algn="l" rtl="0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Rockwell"/>
                <a:buChar char="•"/>
              </a:pPr>
              <a:r>
                <a:rPr lang="en-US" sz="2000" b="0" i="0" u="none" strike="noStrike" cap="none" dirty="0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Mayor</a:t>
              </a:r>
              <a:endParaRPr sz="2000" b="0" i="0" u="none" strike="noStrike" cap="none" dirty="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  <a:p>
              <a:pPr marL="457200" marR="0" lvl="2" indent="-228600" algn="l" rtl="0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Rockwell"/>
                <a:buChar char="•"/>
              </a:pPr>
              <a:r>
                <a:rPr lang="en-US" sz="2000" b="0" i="0" u="none" strike="noStrike" cap="none" dirty="0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City contacts</a:t>
              </a:r>
              <a:endParaRPr sz="2000" b="0" i="0" u="none" strike="noStrike" cap="none" dirty="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  <a:p>
              <a:pPr marL="457200" marR="0" lvl="2" indent="-228600" algn="l" rtl="0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Rockwell"/>
                <a:buChar char="•"/>
              </a:pPr>
              <a:r>
                <a:rPr lang="en-US" sz="2000" b="0" i="0" u="none" strike="noStrike" cap="none" dirty="0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Passion</a:t>
              </a:r>
              <a:endParaRPr sz="2000" b="0" i="0" u="none" strike="noStrike" cap="none" dirty="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  <a:p>
              <a:pPr marL="457200" marR="0" lvl="2" indent="-228600" algn="l" rtl="0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Rockwell"/>
                <a:buChar char="•"/>
              </a:pPr>
              <a:r>
                <a:rPr lang="en-US" sz="2000" b="0" i="0" u="none" strike="noStrike" cap="none" dirty="0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Local Sponsors</a:t>
              </a:r>
              <a:endParaRPr sz="2000" b="0" i="0" u="none" strike="noStrike" cap="none" dirty="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  <a:p>
              <a:pPr marL="228600" marR="0" lvl="1" indent="-101600" algn="l" rtl="0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Rockwell"/>
                <a:buNone/>
              </a:pPr>
              <a:endParaRPr sz="2000" b="0" i="0" u="none" strike="noStrike" cap="none" dirty="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  <a:p>
              <a:pPr marL="285750" marR="0" lvl="1" indent="-285750" algn="l" rtl="0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Rockwell"/>
                <a:buChar char="•"/>
              </a:pPr>
              <a:r>
                <a:rPr lang="en-US" sz="2800" b="0" i="0" u="none" strike="noStrike" cap="none" dirty="0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Cons</a:t>
              </a:r>
              <a:endParaRPr sz="2800" b="0" i="0" u="none" strike="noStrike" cap="none" dirty="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  <a:p>
              <a:pPr marL="457200" marR="0" lvl="2" indent="-228600" algn="l" rtl="0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Rockwell"/>
                <a:buChar char="•"/>
              </a:pPr>
              <a:r>
                <a:rPr lang="en-US" sz="2000" dirty="0" smtClean="0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Person dependent</a:t>
              </a:r>
            </a:p>
            <a:p>
              <a:pPr marL="457200" marR="0" lvl="2" indent="-228600" algn="l" rtl="0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Rockwell"/>
                <a:buChar char="•"/>
              </a:pPr>
              <a:r>
                <a:rPr lang="en-US" sz="2000" b="0" i="0" u="none" strike="noStrike" cap="none" dirty="0" smtClean="0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Competing interests</a:t>
              </a:r>
              <a:endParaRPr sz="2000" b="0" i="0" u="none" strike="noStrike" cap="none" dirty="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356" name="Google Shape;356;p41"/>
            <p:cNvSpPr/>
            <p:nvPr/>
          </p:nvSpPr>
          <p:spPr>
            <a:xfrm>
              <a:off x="3896915" y="0"/>
              <a:ext cx="3418284" cy="1209600"/>
            </a:xfrm>
            <a:prstGeom prst="rect">
              <a:avLst/>
            </a:prstGeom>
            <a:solidFill>
              <a:srgbClr val="4F6D92"/>
            </a:solidFill>
            <a:ln w="25400" cap="flat" cmpd="sng">
              <a:solidFill>
                <a:srgbClr val="4F6D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41"/>
            <p:cNvSpPr txBox="1"/>
            <p:nvPr/>
          </p:nvSpPr>
          <p:spPr>
            <a:xfrm>
              <a:off x="3896915" y="0"/>
              <a:ext cx="3418284" cy="120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1375" tIns="195050" rIns="341375" bIns="195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dirty="0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3</a:t>
              </a:r>
              <a:r>
                <a:rPr lang="en-US" sz="4800" baseline="30000" dirty="0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rd</a:t>
              </a:r>
              <a:r>
                <a:rPr lang="en-US" sz="4800" dirty="0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 </a:t>
              </a:r>
              <a:r>
                <a:rPr lang="en-US" sz="4800" dirty="0" smtClean="0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Party</a:t>
              </a:r>
            </a:p>
          </p:txBody>
        </p:sp>
        <p:sp>
          <p:nvSpPr>
            <p:cNvPr id="358" name="Google Shape;358;p41"/>
            <p:cNvSpPr/>
            <p:nvPr/>
          </p:nvSpPr>
          <p:spPr>
            <a:xfrm>
              <a:off x="3896879" y="1220085"/>
              <a:ext cx="3418284" cy="3112830"/>
            </a:xfrm>
            <a:prstGeom prst="rect">
              <a:avLst/>
            </a:prstGeom>
            <a:solidFill>
              <a:srgbClr val="CDD2DC">
                <a:alpha val="89803"/>
              </a:srgbClr>
            </a:solidFill>
            <a:ln w="25400" cap="flat" cmpd="sng">
              <a:solidFill>
                <a:srgbClr val="CDD2DC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41"/>
            <p:cNvSpPr txBox="1"/>
            <p:nvPr/>
          </p:nvSpPr>
          <p:spPr>
            <a:xfrm>
              <a:off x="3896879" y="1220085"/>
              <a:ext cx="3418284" cy="31128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42225" bIns="160000" anchor="t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Rockwell"/>
                <a:buChar char="•"/>
              </a:pPr>
              <a:r>
                <a:rPr lang="en-US" sz="2700" b="0" i="0" u="none" strike="noStrike" cap="none" dirty="0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Pro’s</a:t>
              </a:r>
              <a:endParaRPr sz="2700" b="0" i="0" u="none" strike="noStrike" cap="none" dirty="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  <a:p>
              <a:pPr marL="457200" marR="0" lvl="2" indent="-228600" algn="l" rtl="0">
                <a:lnSpc>
                  <a:spcPct val="90000"/>
                </a:lnSpc>
                <a:spcBef>
                  <a:spcPts val="405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Rockwell"/>
                <a:buChar char="•"/>
              </a:pPr>
              <a:r>
                <a:rPr lang="en-US" sz="2000" b="0" i="0" u="none" strike="noStrike" cap="none" dirty="0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Professional</a:t>
              </a:r>
              <a:endParaRPr sz="2000" b="0" i="0" u="none" strike="noStrike" cap="none" dirty="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  <a:p>
              <a:pPr marL="457200" marR="0" lvl="2" indent="-228600" algn="l" rtl="0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Rockwell"/>
                <a:buChar char="•"/>
              </a:pPr>
              <a:r>
                <a:rPr lang="en-US" sz="2000" b="0" i="0" u="none" strike="noStrike" cap="none" dirty="0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National </a:t>
              </a:r>
              <a:r>
                <a:rPr lang="en-US" sz="2000" b="0" i="0" u="none" strike="noStrike" cap="none" dirty="0" smtClean="0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Contacts</a:t>
              </a:r>
            </a:p>
            <a:p>
              <a:pPr marL="457200" marR="0" lvl="2" indent="-228600" algn="l" rtl="0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Rockwell"/>
                <a:buChar char="•"/>
              </a:pPr>
              <a:r>
                <a:rPr lang="en-US" sz="2000" dirty="0" smtClean="0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Ad Sales</a:t>
              </a:r>
            </a:p>
            <a:p>
              <a:pPr marL="457200" marR="0" lvl="2" indent="-228600" algn="l" rtl="0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Rockwell"/>
                <a:buChar char="•"/>
              </a:pPr>
              <a:r>
                <a:rPr lang="en-US" sz="2000" b="0" i="0" u="none" strike="noStrike" cap="none" dirty="0" smtClean="0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Sponsor broker</a:t>
              </a:r>
              <a:endParaRPr lang="en-US" sz="2000" dirty="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  <a:p>
              <a:pPr marL="228600" marR="0" lvl="2" algn="l" rtl="0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dk1"/>
                </a:buClr>
                <a:buSzPts val="2000"/>
              </a:pPr>
              <a:endParaRPr sz="2000" b="0" i="0" u="none" strike="noStrike" cap="none" dirty="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  <a:p>
              <a:pPr marL="285750" marR="0" lvl="1" indent="-285750" algn="l" rtl="0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Rockwell"/>
                <a:buChar char="•"/>
              </a:pPr>
              <a:r>
                <a:rPr lang="en-US" sz="2800" b="0" i="0" u="none" strike="noStrike" cap="none" dirty="0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Cons</a:t>
              </a:r>
              <a:endParaRPr sz="2800" b="0" i="0" u="none" strike="noStrike" cap="none" dirty="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  <a:p>
              <a:pPr marL="457200" marR="0" lvl="2" indent="-228600" algn="l" rtl="0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Rockwell"/>
                <a:buChar char="•"/>
              </a:pPr>
              <a:r>
                <a:rPr lang="en-US" sz="2000" b="0" i="0" u="none" strike="noStrike" cap="none" dirty="0" smtClean="0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Passion/Attention</a:t>
              </a:r>
            </a:p>
            <a:p>
              <a:pPr marL="457200" marR="0" lvl="2" indent="-228600" algn="l" rtl="0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Rockwell"/>
                <a:buChar char="•"/>
              </a:pPr>
              <a:r>
                <a:rPr lang="en-US" sz="2000" dirty="0" smtClean="0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Additional costs paid to the third party</a:t>
              </a:r>
              <a:endParaRPr sz="2000" b="0" i="0" u="none" strike="noStrike" cap="none" dirty="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</p:grpSp>
      <p:sp>
        <p:nvSpPr>
          <p:cNvPr id="360" name="Google Shape;360;p4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00B0F0">
              <a:alpha val="7882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Decision: Funding → Fundraising </a:t>
            </a:r>
            <a:endParaRPr sz="20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178891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2880"/>
            <a:ext cx="8712968" cy="1111664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Positioning Bike Share – integrated mobility</a:t>
            </a:r>
            <a:endParaRPr lang="en-CA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 rot="5400000">
            <a:off x="4445733" y="-3141477"/>
            <a:ext cx="216023" cy="9180514"/>
          </a:xfrm>
          <a:prstGeom prst="rect">
            <a:avLst/>
          </a:prstGeom>
          <a:solidFill>
            <a:srgbClr val="70C1B3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CA" dirty="0"/>
          </a:p>
        </p:txBody>
      </p:sp>
      <p:pic>
        <p:nvPicPr>
          <p:cNvPr id="24" name="Picture 2" descr="Image result for funny bike lan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28800"/>
            <a:ext cx="6840760" cy="513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99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2880"/>
            <a:ext cx="8712968" cy="1111664"/>
          </a:xfrm>
        </p:spPr>
        <p:txBody>
          <a:bodyPr>
            <a:normAutofit/>
          </a:bodyPr>
          <a:lstStyle/>
          <a:p>
            <a:r>
              <a:rPr lang="en-CA" dirty="0" smtClean="0"/>
              <a:t>Bike Share as Transit and as Taxi</a:t>
            </a:r>
            <a:endParaRPr lang="en-CA" dirty="0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 rot="5400000">
            <a:off x="4445733" y="-3141477"/>
            <a:ext cx="216023" cy="9180514"/>
          </a:xfrm>
          <a:prstGeom prst="rect">
            <a:avLst/>
          </a:prstGeom>
          <a:solidFill>
            <a:srgbClr val="70C1B3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CA" dirty="0"/>
          </a:p>
        </p:txBody>
      </p:sp>
      <p:pic>
        <p:nvPicPr>
          <p:cNvPr id="9" name="Shape 1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1506" y="2082861"/>
            <a:ext cx="1500168" cy="1500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1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83903" y="1700808"/>
            <a:ext cx="1765198" cy="176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1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7624" y="2706932"/>
            <a:ext cx="1080120" cy="1080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1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96310" y="2853944"/>
            <a:ext cx="1082928" cy="888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Shape 144"/>
          <p:cNvPicPr preferRelativeResize="0"/>
          <p:nvPr/>
        </p:nvPicPr>
        <p:blipFill rotWithShape="1">
          <a:blip r:embed="rId6">
            <a:alphaModFix/>
          </a:blip>
          <a:srcRect l="52711" t="56878" r="5119" b="22255"/>
          <a:stretch/>
        </p:blipFill>
        <p:spPr>
          <a:xfrm>
            <a:off x="4211960" y="2922372"/>
            <a:ext cx="1522315" cy="818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Shape 145"/>
          <p:cNvPicPr preferRelativeResize="0"/>
          <p:nvPr/>
        </p:nvPicPr>
        <p:blipFill rotWithShape="1">
          <a:blip r:embed="rId6">
            <a:alphaModFix/>
          </a:blip>
          <a:srcRect l="50000" t="21392" b="63306"/>
          <a:stretch/>
        </p:blipFill>
        <p:spPr>
          <a:xfrm>
            <a:off x="3286146" y="2636055"/>
            <a:ext cx="1804988" cy="600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Shape 146"/>
          <p:cNvSpPr/>
          <p:nvPr/>
        </p:nvSpPr>
        <p:spPr>
          <a:xfrm>
            <a:off x="2411758" y="2910616"/>
            <a:ext cx="720080" cy="444389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8250" cap="flat">
            <a:solidFill>
              <a:srgbClr val="B34C0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6" name="Shape 147"/>
          <p:cNvSpPr/>
          <p:nvPr/>
        </p:nvSpPr>
        <p:spPr>
          <a:xfrm>
            <a:off x="5984087" y="2922372"/>
            <a:ext cx="720080" cy="444389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8250" cap="flat">
            <a:solidFill>
              <a:srgbClr val="B34C0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7" name="Shape 14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83766" y="5070287"/>
            <a:ext cx="1318365" cy="764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Shape 14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050867" y="4507132"/>
            <a:ext cx="1335442" cy="1335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Shape 15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575219" y="4978478"/>
            <a:ext cx="856460" cy="85646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Shape 151"/>
          <p:cNvSpPr/>
          <p:nvPr/>
        </p:nvSpPr>
        <p:spPr>
          <a:xfrm>
            <a:off x="2051718" y="4978478"/>
            <a:ext cx="360040" cy="968813"/>
          </a:xfrm>
          <a:prstGeom prst="leftBrace">
            <a:avLst>
              <a:gd name="adj1" fmla="val 8333"/>
              <a:gd name="adj2" fmla="val 50000"/>
            </a:avLst>
          </a:prstGeom>
          <a:noFill/>
          <a:ln w="38100" cap="flat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800" b="0" i="0" u="none" strike="noStrike" cap="none" baseline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1" name="Shape 152"/>
          <p:cNvSpPr/>
          <p:nvPr/>
        </p:nvSpPr>
        <p:spPr>
          <a:xfrm>
            <a:off x="6516216" y="4978478"/>
            <a:ext cx="360040" cy="968813"/>
          </a:xfrm>
          <a:prstGeom prst="rightBrace">
            <a:avLst>
              <a:gd name="adj1" fmla="val 8333"/>
              <a:gd name="adj2" fmla="val 50000"/>
            </a:avLst>
          </a:prstGeom>
          <a:noFill/>
          <a:ln w="38100" cap="flat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800" b="0" i="0" u="none" strike="noStrike" cap="none" baseline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22" name="Shape 153"/>
          <p:cNvCxnSpPr/>
          <p:nvPr/>
        </p:nvCxnSpPr>
        <p:spPr>
          <a:xfrm rot="10800000">
            <a:off x="2771798" y="3583030"/>
            <a:ext cx="1246356" cy="1140124"/>
          </a:xfrm>
          <a:prstGeom prst="straightConnector1">
            <a:avLst/>
          </a:prstGeom>
          <a:noFill/>
          <a:ln w="38100" cap="flat">
            <a:solidFill>
              <a:schemeClr val="accent1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23" name="Shape 154"/>
          <p:cNvCxnSpPr/>
          <p:nvPr/>
        </p:nvCxnSpPr>
        <p:spPr>
          <a:xfrm rot="10800000" flipH="1">
            <a:off x="5364087" y="3583030"/>
            <a:ext cx="855383" cy="1140124"/>
          </a:xfrm>
          <a:prstGeom prst="straightConnector1">
            <a:avLst/>
          </a:prstGeom>
          <a:noFill/>
          <a:ln w="38100" cap="flat">
            <a:solidFill>
              <a:schemeClr val="accent1"/>
            </a:solidFill>
            <a:prstDash val="solid"/>
            <a:round/>
            <a:headEnd type="none" w="med" len="med"/>
            <a:tailEnd type="stealth" w="lg" len="lg"/>
          </a:ln>
        </p:spPr>
      </p:cxnSp>
    </p:spTree>
    <p:extLst>
      <p:ext uri="{BB962C8B-B14F-4D97-AF65-F5344CB8AC3E}">
        <p14:creationId xmlns:p14="http://schemas.microsoft.com/office/powerpoint/2010/main" val="296461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0"/>
          <p:cNvPicPr preferRelativeResize="0"/>
          <p:nvPr/>
        </p:nvPicPr>
        <p:blipFill rotWithShape="1">
          <a:blip r:embed="rId3">
            <a:alphaModFix/>
          </a:blip>
          <a:srcRect t="13793"/>
          <a:stretch/>
        </p:blipFill>
        <p:spPr>
          <a:xfrm>
            <a:off x="0" y="0"/>
            <a:ext cx="9152128" cy="594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0"/>
          <p:cNvSpPr txBox="1"/>
          <p:nvPr/>
        </p:nvSpPr>
        <p:spPr>
          <a:xfrm>
            <a:off x="5741125" y="0"/>
            <a:ext cx="3402900" cy="646200"/>
          </a:xfrm>
          <a:prstGeom prst="rect">
            <a:avLst/>
          </a:prstGeom>
          <a:solidFill>
            <a:srgbClr val="00B0F0">
              <a:alpha val="7882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Generation 1-2</a:t>
            </a:r>
            <a:endParaRPr sz="200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7" name="Google Shape;106;p20"/>
          <p:cNvSpPr txBox="1"/>
          <p:nvPr/>
        </p:nvSpPr>
        <p:spPr>
          <a:xfrm>
            <a:off x="0" y="5943600"/>
            <a:ext cx="4576064" cy="646200"/>
          </a:xfrm>
          <a:prstGeom prst="rect">
            <a:avLst/>
          </a:prstGeom>
          <a:solidFill>
            <a:srgbClr val="00B0F0">
              <a:alpha val="7882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i="0" u="none" strike="noStrike" cap="none" dirty="0" smtClean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Yellow Bike Program</a:t>
            </a:r>
            <a:endParaRPr sz="2000" i="0" u="none" strike="noStrike" cap="none" dirty="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424036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2880"/>
            <a:ext cx="8712968" cy="1111664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Positioning Bike Share – integrated mobility</a:t>
            </a:r>
            <a:endParaRPr lang="en-CA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 rot="5400000">
            <a:off x="4445733" y="-3141477"/>
            <a:ext cx="216023" cy="9180514"/>
          </a:xfrm>
          <a:prstGeom prst="rect">
            <a:avLst/>
          </a:prstGeom>
          <a:solidFill>
            <a:srgbClr val="70C1B3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CA" dirty="0"/>
          </a:p>
        </p:txBody>
      </p:sp>
      <p:pic>
        <p:nvPicPr>
          <p:cNvPr id="21506" name="Picture 2" descr="Image result for hot dog c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556792"/>
            <a:ext cx="3888432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199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2880"/>
            <a:ext cx="8712968" cy="1111664"/>
          </a:xfrm>
        </p:spPr>
        <p:txBody>
          <a:bodyPr>
            <a:normAutofit/>
          </a:bodyPr>
          <a:lstStyle/>
          <a:p>
            <a:r>
              <a:rPr lang="en-CA" dirty="0" smtClean="0"/>
              <a:t>Getting Through Start-up</a:t>
            </a:r>
            <a:endParaRPr lang="en-CA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 rot="5400000">
            <a:off x="4445733" y="-3141477"/>
            <a:ext cx="216023" cy="9180514"/>
          </a:xfrm>
          <a:prstGeom prst="rect">
            <a:avLst/>
          </a:prstGeom>
          <a:solidFill>
            <a:srgbClr val="70C1B3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CA" dirty="0"/>
          </a:p>
        </p:txBody>
      </p:sp>
      <p:sp>
        <p:nvSpPr>
          <p:cNvPr id="3" name="TextBox 2"/>
          <p:cNvSpPr txBox="1"/>
          <p:nvPr/>
        </p:nvSpPr>
        <p:spPr>
          <a:xfrm>
            <a:off x="1115616" y="2560836"/>
            <a:ext cx="66247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b="1" dirty="0" smtClean="0">
                <a:solidFill>
                  <a:srgbClr val="70C1B3"/>
                </a:solidFill>
              </a:rPr>
              <a:t>I think bike share is really great as long as its not on my street</a:t>
            </a:r>
            <a:endParaRPr lang="en-CA" sz="4800" b="1" dirty="0">
              <a:solidFill>
                <a:srgbClr val="70C1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61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/>
          <p:nvPr/>
        </p:nvSpPr>
        <p:spPr>
          <a:xfrm>
            <a:off x="-7938" y="0"/>
            <a:ext cx="9151938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5" name="Shape 285"/>
          <p:cNvPicPr preferRelativeResize="0"/>
          <p:nvPr/>
        </p:nvPicPr>
        <p:blipFill rotWithShape="1">
          <a:blip r:embed="rId3">
            <a:alphaModFix/>
          </a:blip>
          <a:srcRect t="64075"/>
          <a:stretch/>
        </p:blipFill>
        <p:spPr>
          <a:xfrm>
            <a:off x="3351212" y="3180800"/>
            <a:ext cx="5829298" cy="22857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6" name="Shape 286"/>
          <p:cNvGrpSpPr/>
          <p:nvPr/>
        </p:nvGrpSpPr>
        <p:grpSpPr>
          <a:xfrm>
            <a:off x="3351212" y="543382"/>
            <a:ext cx="5832646" cy="2676043"/>
            <a:chOff x="3347864" y="1761066"/>
            <a:chExt cx="5832646" cy="2676043"/>
          </a:xfrm>
        </p:grpSpPr>
        <p:pic>
          <p:nvPicPr>
            <p:cNvPr id="287" name="Shape 287"/>
            <p:cNvPicPr preferRelativeResize="0"/>
            <p:nvPr/>
          </p:nvPicPr>
          <p:blipFill rotWithShape="1">
            <a:blip r:embed="rId3">
              <a:alphaModFix/>
            </a:blip>
            <a:srcRect t="29328" b="35336"/>
            <a:stretch/>
          </p:blipFill>
          <p:spPr>
            <a:xfrm>
              <a:off x="3351212" y="2188775"/>
              <a:ext cx="5829298" cy="22483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8" name="Shape 288"/>
            <p:cNvSpPr/>
            <p:nvPr/>
          </p:nvSpPr>
          <p:spPr>
            <a:xfrm rot="-197129">
              <a:off x="3355726" y="1917438"/>
              <a:ext cx="5469260" cy="43120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 b="0" i="0" u="none" strike="noStrike" cap="none" baseline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pic>
        <p:nvPicPr>
          <p:cNvPr id="289" name="Shape 28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22843">
            <a:off x="268810" y="2588230"/>
            <a:ext cx="3064126" cy="372114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Shape 290"/>
          <p:cNvSpPr/>
          <p:nvPr/>
        </p:nvSpPr>
        <p:spPr>
          <a:xfrm>
            <a:off x="0" y="332656"/>
            <a:ext cx="9144000" cy="503999"/>
          </a:xfrm>
          <a:prstGeom prst="rect">
            <a:avLst/>
          </a:prstGeom>
          <a:solidFill>
            <a:srgbClr val="70C1B3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Shape 291"/>
          <p:cNvSpPr txBox="1">
            <a:spLocks noGrp="1"/>
          </p:cNvSpPr>
          <p:nvPr>
            <p:ph type="title"/>
          </p:nvPr>
        </p:nvSpPr>
        <p:spPr>
          <a:xfrm>
            <a:off x="307975" y="44625"/>
            <a:ext cx="8694600" cy="1111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chemeClr val="lt1"/>
              </a:buClr>
              <a:buSzPct val="25000"/>
              <a:buFont typeface="Calibri"/>
              <a:buNone/>
            </a:pPr>
            <a:r>
              <a:rPr lang="en-US" sz="3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Community engagement is vital</a:t>
            </a:r>
          </a:p>
        </p:txBody>
      </p:sp>
      <p:pic>
        <p:nvPicPr>
          <p:cNvPr id="292" name="Shape 292"/>
          <p:cNvPicPr preferRelativeResize="0"/>
          <p:nvPr/>
        </p:nvPicPr>
        <p:blipFill rotWithShape="1">
          <a:blip r:embed="rId3">
            <a:alphaModFix/>
          </a:blip>
          <a:srcRect r="44412" b="70850"/>
          <a:stretch/>
        </p:blipFill>
        <p:spPr>
          <a:xfrm rot="-500184">
            <a:off x="109324" y="413048"/>
            <a:ext cx="3240337" cy="18546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806649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/>
          <p:nvPr/>
        </p:nvSpPr>
        <p:spPr>
          <a:xfrm>
            <a:off x="-7938" y="0"/>
            <a:ext cx="9151938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Shape 290"/>
          <p:cNvSpPr/>
          <p:nvPr/>
        </p:nvSpPr>
        <p:spPr>
          <a:xfrm>
            <a:off x="0" y="332656"/>
            <a:ext cx="9144000" cy="503999"/>
          </a:xfrm>
          <a:prstGeom prst="rect">
            <a:avLst/>
          </a:prstGeom>
          <a:solidFill>
            <a:srgbClr val="70C1B3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Shape 291"/>
          <p:cNvSpPr txBox="1">
            <a:spLocks noGrp="1"/>
          </p:cNvSpPr>
          <p:nvPr>
            <p:ph type="title"/>
          </p:nvPr>
        </p:nvSpPr>
        <p:spPr>
          <a:xfrm>
            <a:off x="307975" y="44625"/>
            <a:ext cx="8694600" cy="1111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chemeClr val="lt1"/>
              </a:buClr>
              <a:buSzPct val="25000"/>
              <a:buFont typeface="Calibri"/>
              <a:buNone/>
            </a:pPr>
            <a:r>
              <a:rPr lang="en-US" sz="3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Community engagement is vital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1" t="14687" r="27687" b="6250"/>
          <a:stretch/>
        </p:blipFill>
        <p:spPr bwMode="auto">
          <a:xfrm>
            <a:off x="1509991" y="908720"/>
            <a:ext cx="6086345" cy="587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64033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/>
          <p:nvPr/>
        </p:nvSpPr>
        <p:spPr>
          <a:xfrm>
            <a:off x="0" y="0"/>
            <a:ext cx="9143998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8" name="Shape 298"/>
          <p:cNvPicPr preferRelativeResize="0"/>
          <p:nvPr/>
        </p:nvPicPr>
        <p:blipFill rotWithShape="1">
          <a:blip r:embed="rId3">
            <a:alphaModFix/>
          </a:blip>
          <a:srcRect t="9161" b="5933"/>
          <a:stretch/>
        </p:blipFill>
        <p:spPr>
          <a:xfrm>
            <a:off x="0" y="-18624"/>
            <a:ext cx="9159758" cy="5301205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Shape 299"/>
          <p:cNvSpPr/>
          <p:nvPr/>
        </p:nvSpPr>
        <p:spPr>
          <a:xfrm>
            <a:off x="155575" y="-503237"/>
            <a:ext cx="1904999" cy="104775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800" b="0" i="0" u="none" strike="noStrike" cap="none" baseline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00" name="Shape 300"/>
          <p:cNvSpPr/>
          <p:nvPr/>
        </p:nvSpPr>
        <p:spPr>
          <a:xfrm>
            <a:off x="307975" y="-350837"/>
            <a:ext cx="1904999" cy="104775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800" b="0" i="0" u="none" strike="noStrike" cap="none" baseline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01" name="Shape 30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66498">
            <a:off x="4211960" y="1916831"/>
            <a:ext cx="4706166" cy="3957836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Shape 302"/>
          <p:cNvSpPr txBox="1">
            <a:spLocks noGrp="1"/>
          </p:cNvSpPr>
          <p:nvPr>
            <p:ph idx="1"/>
          </p:nvPr>
        </p:nvSpPr>
        <p:spPr>
          <a:xfrm rot="-281391">
            <a:off x="199556" y="5166393"/>
            <a:ext cx="3805517" cy="1407762"/>
          </a:xfrm>
          <a:prstGeom prst="rect">
            <a:avLst/>
          </a:prstGeom>
          <a:solidFill>
            <a:srgbClr val="595959">
              <a:alpha val="74509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accent1"/>
              </a:buClr>
              <a:buSzPct val="25000"/>
              <a:buFont typeface="Noto Symbol"/>
              <a:buNone/>
            </a:pPr>
            <a:r>
              <a:rPr lang="en-US" sz="2400" b="0" i="0" u="none" strike="noStrike" cap="none" baseline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Seize every opportunity for engagement, beyond the engagement period  </a:t>
            </a:r>
          </a:p>
        </p:txBody>
      </p:sp>
      <p:pic>
        <p:nvPicPr>
          <p:cNvPr id="14338" name="Picture 2" descr="Image result for philly bike share  pavement decal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783" y="4293096"/>
            <a:ext cx="4634519" cy="2433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9179643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/>
          <p:nvPr/>
        </p:nvSpPr>
        <p:spPr>
          <a:xfrm>
            <a:off x="-7938" y="0"/>
            <a:ext cx="9151938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Shape 290"/>
          <p:cNvSpPr/>
          <p:nvPr/>
        </p:nvSpPr>
        <p:spPr>
          <a:xfrm>
            <a:off x="0" y="332656"/>
            <a:ext cx="9144000" cy="503999"/>
          </a:xfrm>
          <a:prstGeom prst="rect">
            <a:avLst/>
          </a:prstGeom>
          <a:solidFill>
            <a:srgbClr val="70C1B3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Shape 291"/>
          <p:cNvSpPr txBox="1">
            <a:spLocks noGrp="1"/>
          </p:cNvSpPr>
          <p:nvPr>
            <p:ph type="title"/>
          </p:nvPr>
        </p:nvSpPr>
        <p:spPr>
          <a:xfrm>
            <a:off x="307975" y="44625"/>
            <a:ext cx="8694600" cy="1111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chemeClr val="lt1"/>
              </a:buClr>
              <a:buSzPct val="25000"/>
              <a:buFont typeface="Calibri"/>
              <a:buNone/>
            </a:pPr>
            <a:r>
              <a:rPr lang="en-US" sz="30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Stations can be anything!</a:t>
            </a:r>
            <a:endParaRPr lang="en-US" sz="30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194" name="Picture 2" descr="Image result for bike share parking zo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86" y="1176338"/>
            <a:ext cx="5165750" cy="3878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mage result for sobi hamilt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797" y="3115544"/>
            <a:ext cx="4709167" cy="3693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972468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/>
          <p:nvPr/>
        </p:nvSpPr>
        <p:spPr>
          <a:xfrm>
            <a:off x="-7938" y="0"/>
            <a:ext cx="9151938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Shape 290"/>
          <p:cNvSpPr/>
          <p:nvPr/>
        </p:nvSpPr>
        <p:spPr>
          <a:xfrm>
            <a:off x="0" y="332656"/>
            <a:ext cx="9144000" cy="503999"/>
          </a:xfrm>
          <a:prstGeom prst="rect">
            <a:avLst/>
          </a:prstGeom>
          <a:solidFill>
            <a:srgbClr val="70C1B3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Shape 291"/>
          <p:cNvSpPr txBox="1">
            <a:spLocks noGrp="1"/>
          </p:cNvSpPr>
          <p:nvPr>
            <p:ph type="title"/>
          </p:nvPr>
        </p:nvSpPr>
        <p:spPr>
          <a:xfrm>
            <a:off x="307975" y="44625"/>
            <a:ext cx="8694600" cy="1111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Calibri"/>
              <a:buNone/>
            </a:pPr>
            <a:r>
              <a:rPr lang="en-US" sz="30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Launch Event</a:t>
            </a:r>
            <a:endParaRPr lang="en-US" sz="30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578" name="Picture 2" descr="Image result for sobi launch ev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432" y="1124744"/>
            <a:ext cx="7620000" cy="534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958942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/>
          <p:nvPr/>
        </p:nvSpPr>
        <p:spPr>
          <a:xfrm>
            <a:off x="-7938" y="0"/>
            <a:ext cx="9151938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TextBox 6"/>
          <p:cNvSpPr txBox="1"/>
          <p:nvPr/>
        </p:nvSpPr>
        <p:spPr>
          <a:xfrm>
            <a:off x="1259632" y="2348880"/>
            <a:ext cx="66247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b="1" dirty="0" smtClean="0">
                <a:solidFill>
                  <a:srgbClr val="70C1B3"/>
                </a:solidFill>
              </a:rPr>
              <a:t>Why </a:t>
            </a:r>
            <a:r>
              <a:rPr lang="en-CA" sz="4800" b="1" dirty="0" err="1" smtClean="0">
                <a:solidFill>
                  <a:srgbClr val="70C1B3"/>
                </a:solidFill>
              </a:rPr>
              <a:t>isin’t</a:t>
            </a:r>
            <a:r>
              <a:rPr lang="en-CA" sz="4800" b="1" dirty="0" smtClean="0">
                <a:solidFill>
                  <a:srgbClr val="70C1B3"/>
                </a:solidFill>
              </a:rPr>
              <a:t> bike share in my neighbourhood? You don’t care about us!</a:t>
            </a:r>
            <a:endParaRPr lang="en-CA" sz="4800" b="1" dirty="0">
              <a:solidFill>
                <a:srgbClr val="70C1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3060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/>
          <p:nvPr/>
        </p:nvSpPr>
        <p:spPr>
          <a:xfrm>
            <a:off x="-7938" y="0"/>
            <a:ext cx="9151938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3" descr="N:\Mobility Programs &amp; Special Projects\Quick Wins\BikeShare\Public Consultation Report\Bike Share Public Engagement Report\Photos and figures\Bike Share System Maps\Final Hub Locations_high r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9" y="1988840"/>
            <a:ext cx="9144000" cy="425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hape 290"/>
          <p:cNvSpPr/>
          <p:nvPr/>
        </p:nvSpPr>
        <p:spPr>
          <a:xfrm>
            <a:off x="0" y="332656"/>
            <a:ext cx="9144000" cy="503999"/>
          </a:xfrm>
          <a:prstGeom prst="rect">
            <a:avLst/>
          </a:prstGeom>
          <a:solidFill>
            <a:srgbClr val="70C1B3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Shape 291"/>
          <p:cNvSpPr txBox="1">
            <a:spLocks/>
          </p:cNvSpPr>
          <p:nvPr/>
        </p:nvSpPr>
        <p:spPr>
          <a:xfrm>
            <a:off x="307975" y="44625"/>
            <a:ext cx="8694600" cy="1111799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b="0" kern="1200" cap="none" spc="0">
                <a:ln w="1397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  <a:buClr>
                <a:schemeClr val="lt1"/>
              </a:buClr>
              <a:buSzPct val="25000"/>
              <a:buFont typeface="Calibri"/>
              <a:buNone/>
            </a:pPr>
            <a:r>
              <a:rPr lang="en-US" sz="30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Sure, but who’s going to pay for it?</a:t>
            </a:r>
            <a:endParaRPr lang="en-US" sz="30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7938" y="980728"/>
            <a:ext cx="9151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 smtClean="0"/>
              <a:t>The need for density and destination!</a:t>
            </a:r>
            <a:endParaRPr lang="en-CA" sz="3200" dirty="0"/>
          </a:p>
        </p:txBody>
      </p:sp>
    </p:spTree>
    <p:extLst>
      <p:ext uri="{BB962C8B-B14F-4D97-AF65-F5344CB8AC3E}">
        <p14:creationId xmlns:p14="http://schemas.microsoft.com/office/powerpoint/2010/main" val="80306600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/>
          <p:nvPr/>
        </p:nvSpPr>
        <p:spPr>
          <a:xfrm>
            <a:off x="-7937" y="-27383"/>
            <a:ext cx="9151938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Source Sans Pro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Source Sans Pro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Source Sans Pro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Source Sans Pro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Source Sans Pro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Source Sans Pro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Source Sans Pro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Source Sans Pro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Source Sans Pro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Source Sans Pro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Source Sans Pro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Source Sans Pro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Source Sans Pro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Source Sans Pro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Source Sans Pro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Source Sans Pro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Source Sans Pro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Source Sans Pro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Source Sans Pro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Source Sans Pro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Source Sans Pro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Font typeface="Source Sans Pro"/>
              <a:buNone/>
            </a:pP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Shape 278"/>
          <p:cNvSpPr txBox="1">
            <a:spLocks noGrp="1"/>
          </p:cNvSpPr>
          <p:nvPr>
            <p:ph type="title"/>
          </p:nvPr>
        </p:nvSpPr>
        <p:spPr>
          <a:xfrm>
            <a:off x="179512" y="44623"/>
            <a:ext cx="8358063" cy="11116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Calibri"/>
              <a:buNone/>
            </a:pPr>
            <a:r>
              <a:rPr lang="en-CA" sz="3000" i="0" u="none" strike="noStrike" cap="non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Dat</a:t>
            </a:r>
            <a:r>
              <a:rPr lang="en-CA" sz="30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a-based Engagement - Planning</a:t>
            </a:r>
            <a:endParaRPr lang="en-CA" sz="300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0" y="404664"/>
            <a:ext cx="9174028" cy="523220"/>
          </a:xfrm>
          <a:prstGeom prst="rect">
            <a:avLst/>
          </a:prstGeom>
          <a:solidFill>
            <a:srgbClr val="70C1B3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buClr>
                <a:schemeClr val="lt1"/>
              </a:buClr>
              <a:buSzPct val="25000"/>
            </a:pPr>
            <a:r>
              <a:rPr lang="en-CA" sz="2800" b="1" dirty="0" smtClean="0">
                <a:solidFill>
                  <a:schemeClr val="bg1"/>
                </a:solidFill>
                <a:latin typeface="Franklin Gothic Book" panose="020B0503020102020204" pitchFamily="34" charset="0"/>
                <a:ea typeface="Calibri"/>
                <a:cs typeface="Calibri"/>
                <a:sym typeface="Calibri"/>
              </a:rPr>
              <a:t>Data-based Engagement – Planning and Promoting</a:t>
            </a:r>
            <a:endParaRPr lang="en-US" sz="2800" b="1" dirty="0">
              <a:solidFill>
                <a:schemeClr val="bg1"/>
              </a:solidFill>
              <a:latin typeface="Franklin Gothic Book" panose="020B05030201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1196752"/>
            <a:ext cx="712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00" b="1" dirty="0" smtClean="0">
                <a:solidFill>
                  <a:srgbClr val="505050"/>
                </a:solidFill>
                <a:latin typeface="HelveticaNeueLT Std Med Cn" pitchFamily="34" charset="0"/>
              </a:rPr>
              <a:t>Higher order infrastructure attracts more riders and heat maps identify where gaps exist (McMaster data partnership)</a:t>
            </a:r>
            <a:endParaRPr lang="en-CA" sz="1800" b="1" dirty="0">
              <a:solidFill>
                <a:srgbClr val="505050"/>
              </a:solidFill>
              <a:latin typeface="HelveticaNeueLT Std Med Cn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4" t="21164" r="6785" b="21964"/>
          <a:stretch/>
        </p:blipFill>
        <p:spPr bwMode="auto">
          <a:xfrm>
            <a:off x="-7937" y="2420888"/>
            <a:ext cx="9151937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442535" y="4169182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b="1" dirty="0" smtClean="0">
                <a:solidFill>
                  <a:srgbClr val="505050"/>
                </a:solidFill>
                <a:latin typeface="HelveticaNeueLT Std Med Cn" pitchFamily="34" charset="0"/>
              </a:rPr>
              <a:t>Cannon Cycle Track</a:t>
            </a:r>
            <a:endParaRPr lang="en-CA" sz="1400" b="1" dirty="0">
              <a:solidFill>
                <a:srgbClr val="505050"/>
              </a:solidFill>
              <a:latin typeface="HelveticaNeueLT Std Med Cn" pitchFamily="34" charset="0"/>
            </a:endParaRPr>
          </a:p>
        </p:txBody>
      </p:sp>
      <p:cxnSp>
        <p:nvCxnSpPr>
          <p:cNvPr id="10" name="Straight Arrow Connector 9"/>
          <p:cNvCxnSpPr>
            <a:stCxn id="9" idx="1"/>
          </p:cNvCxnSpPr>
          <p:nvPr/>
        </p:nvCxnSpPr>
        <p:spPr>
          <a:xfrm flipH="1">
            <a:off x="7020272" y="4430792"/>
            <a:ext cx="422263" cy="150336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898186" y="2780928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b="1" dirty="0" smtClean="0">
                <a:solidFill>
                  <a:srgbClr val="505050"/>
                </a:solidFill>
                <a:latin typeface="HelveticaNeueLT Std Med Cn" pitchFamily="34" charset="0"/>
              </a:rPr>
              <a:t>King St Bridge Cycle Track</a:t>
            </a:r>
            <a:endParaRPr lang="en-CA" sz="1400" b="1" dirty="0">
              <a:solidFill>
                <a:srgbClr val="505050"/>
              </a:solidFill>
              <a:latin typeface="HelveticaNeueLT Std Med Cn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690274" y="3304148"/>
            <a:ext cx="233654" cy="62890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39552" y="2780928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b="1" dirty="0" smtClean="0">
                <a:solidFill>
                  <a:srgbClr val="505050"/>
                </a:solidFill>
                <a:latin typeface="HelveticaNeueLT Std Med Cn" pitchFamily="34" charset="0"/>
              </a:rPr>
              <a:t>McMaster University</a:t>
            </a:r>
            <a:endParaRPr lang="en-CA" sz="1400" b="1" dirty="0">
              <a:solidFill>
                <a:srgbClr val="505050"/>
              </a:solidFill>
              <a:latin typeface="HelveticaNeueLT Std Med Cn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331640" y="3304148"/>
            <a:ext cx="233654" cy="62890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067944" y="6231870"/>
            <a:ext cx="1998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b="1" dirty="0" smtClean="0">
                <a:solidFill>
                  <a:srgbClr val="505050"/>
                </a:solidFill>
                <a:latin typeface="HelveticaNeueLT Std Med Cn" pitchFamily="34" charset="0"/>
              </a:rPr>
              <a:t>Hunter Street cycle track and GO </a:t>
            </a:r>
            <a:r>
              <a:rPr lang="en-CA" sz="1400" b="1" dirty="0" err="1" smtClean="0">
                <a:solidFill>
                  <a:srgbClr val="505050"/>
                </a:solidFill>
                <a:latin typeface="HelveticaNeueLT Std Med Cn" pitchFamily="34" charset="0"/>
              </a:rPr>
              <a:t>Stn</a:t>
            </a:r>
            <a:endParaRPr lang="en-CA" sz="1400" b="1" dirty="0">
              <a:solidFill>
                <a:srgbClr val="505050"/>
              </a:solidFill>
              <a:latin typeface="HelveticaNeueLT Std Med Cn" pitchFamily="34" charset="0"/>
            </a:endParaRPr>
          </a:p>
        </p:txBody>
      </p:sp>
      <p:cxnSp>
        <p:nvCxnSpPr>
          <p:cNvPr id="16" name="Straight Arrow Connector 15"/>
          <p:cNvCxnSpPr>
            <a:stCxn id="15" idx="0"/>
          </p:cNvCxnSpPr>
          <p:nvPr/>
        </p:nvCxnSpPr>
        <p:spPr>
          <a:xfrm flipV="1">
            <a:off x="5067241" y="5301208"/>
            <a:ext cx="440863" cy="930662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11259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0"/>
          <p:cNvSpPr txBox="1"/>
          <p:nvPr/>
        </p:nvSpPr>
        <p:spPr>
          <a:xfrm>
            <a:off x="5741125" y="0"/>
            <a:ext cx="3402900" cy="646200"/>
          </a:xfrm>
          <a:prstGeom prst="rect">
            <a:avLst/>
          </a:prstGeom>
          <a:solidFill>
            <a:srgbClr val="00B0F0">
              <a:alpha val="7882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i="0" u="none" strike="noStrike" cap="none" dirty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Generation 1-2</a:t>
            </a:r>
            <a:endParaRPr sz="2000" i="0" u="none" strike="noStrike" cap="none" dirty="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13314" name="Picture 2" descr="Image result for call a bike origin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" y="836712"/>
            <a:ext cx="8249417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106;p20"/>
          <p:cNvSpPr txBox="1"/>
          <p:nvPr/>
        </p:nvSpPr>
        <p:spPr>
          <a:xfrm>
            <a:off x="94133" y="5661248"/>
            <a:ext cx="3402900" cy="646200"/>
          </a:xfrm>
          <a:prstGeom prst="rect">
            <a:avLst/>
          </a:prstGeom>
          <a:solidFill>
            <a:srgbClr val="00B0F0">
              <a:alpha val="7882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i="0" u="none" strike="noStrike" cap="none" dirty="0" smtClean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Call a Bike</a:t>
            </a:r>
            <a:endParaRPr sz="2000" i="0" u="none" strike="noStrike" cap="none" dirty="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76029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2880"/>
            <a:ext cx="8712968" cy="1111664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Build Equity into your </a:t>
            </a:r>
            <a:r>
              <a:rPr lang="en-CA" dirty="0" smtClean="0"/>
              <a:t>Design</a:t>
            </a:r>
            <a:br>
              <a:rPr lang="en-CA" dirty="0" smtClean="0"/>
            </a:br>
            <a:r>
              <a:rPr lang="en-CA" dirty="0" smtClean="0"/>
              <a:t>Hamilton’s Everyone Rides Initiative</a:t>
            </a:r>
            <a:endParaRPr lang="en-CA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 rot="5400000">
            <a:off x="4445733" y="-3141477"/>
            <a:ext cx="216023" cy="9180514"/>
          </a:xfrm>
          <a:prstGeom prst="rect">
            <a:avLst/>
          </a:prstGeom>
          <a:solidFill>
            <a:srgbClr val="70C1B3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CA" dirty="0"/>
          </a:p>
        </p:txBody>
      </p:sp>
      <p:pic>
        <p:nvPicPr>
          <p:cNvPr id="5" name="image2.jpeg" descr="sobi map2.jpg"/>
          <p:cNvPicPr>
            <a:picLocks noChangeAspect="1"/>
          </p:cNvPicPr>
          <p:nvPr/>
        </p:nvPicPr>
        <p:blipFill rotWithShape="1">
          <a:blip r:embed="rId2">
            <a:extLst/>
          </a:blip>
          <a:srcRect t="1" b="12231"/>
          <a:stretch/>
        </p:blipFill>
        <p:spPr>
          <a:xfrm>
            <a:off x="-24107" y="2371717"/>
            <a:ext cx="9204417" cy="451488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377"/>
          <p:cNvSpPr/>
          <p:nvPr/>
        </p:nvSpPr>
        <p:spPr>
          <a:xfrm>
            <a:off x="3756573" y="6010983"/>
            <a:ext cx="2543619" cy="830993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l" defTabSz="1733973">
              <a:defRPr sz="26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600" dirty="0"/>
              <a:t>Added 15 hubs and 100 bikes in underserved </a:t>
            </a:r>
            <a:r>
              <a:rPr sz="1600" dirty="0" smtClean="0"/>
              <a:t>neighborhoods</a:t>
            </a:r>
            <a:r>
              <a:rPr lang="en-CA" sz="1600" dirty="0" smtClean="0"/>
              <a:t> </a:t>
            </a:r>
          </a:p>
        </p:txBody>
      </p:sp>
      <p:pic>
        <p:nvPicPr>
          <p:cNvPr id="7" name="image6.jpeg" descr="IMG_20161123_111531.jpg"/>
          <p:cNvPicPr>
            <a:picLocks noChangeAspect="1"/>
          </p:cNvPicPr>
          <p:nvPr/>
        </p:nvPicPr>
        <p:blipFill>
          <a:blip r:embed="rId3">
            <a:extLst/>
          </a:blip>
          <a:srcRect t="23041"/>
          <a:stretch>
            <a:fillRect/>
          </a:stretch>
        </p:blipFill>
        <p:spPr>
          <a:xfrm>
            <a:off x="-1" y="4706105"/>
            <a:ext cx="1903635" cy="2088233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379"/>
          <p:cNvSpPr/>
          <p:nvPr/>
        </p:nvSpPr>
        <p:spPr>
          <a:xfrm>
            <a:off x="276072" y="4391702"/>
            <a:ext cx="864097" cy="8195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2637"/>
                </a:moveTo>
                <a:lnTo>
                  <a:pt x="5400" y="12637"/>
                </a:lnTo>
                <a:lnTo>
                  <a:pt x="5400" y="0"/>
                </a:lnTo>
                <a:lnTo>
                  <a:pt x="16200" y="0"/>
                </a:lnTo>
                <a:lnTo>
                  <a:pt x="16200" y="12637"/>
                </a:lnTo>
                <a:lnTo>
                  <a:pt x="21600" y="12637"/>
                </a:lnTo>
                <a:lnTo>
                  <a:pt x="10800" y="21600"/>
                </a:lnTo>
                <a:close/>
              </a:path>
            </a:pathLst>
          </a:custGeom>
          <a:solidFill>
            <a:srgbClr val="948774"/>
          </a:solidFill>
          <a:ln w="25400">
            <a:solidFill>
              <a:srgbClr val="6C6355"/>
            </a:solidFill>
          </a:ln>
        </p:spPr>
        <p:txBody>
          <a:bodyPr lIns="45718" tIns="45718" rIns="45718" bIns="45718" anchor="ctr"/>
          <a:lstStyle/>
          <a:p>
            <a:pPr defTabSz="1219156">
              <a:defRPr sz="2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9" name="Shape 373"/>
          <p:cNvSpPr/>
          <p:nvPr/>
        </p:nvSpPr>
        <p:spPr>
          <a:xfrm rot="16200000">
            <a:off x="6199059" y="6080248"/>
            <a:ext cx="864096" cy="8811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1009"/>
                </a:moveTo>
                <a:lnTo>
                  <a:pt x="5400" y="11009"/>
                </a:lnTo>
                <a:lnTo>
                  <a:pt x="5400" y="0"/>
                </a:lnTo>
                <a:lnTo>
                  <a:pt x="16200" y="0"/>
                </a:lnTo>
                <a:lnTo>
                  <a:pt x="16200" y="11009"/>
                </a:lnTo>
                <a:lnTo>
                  <a:pt x="21600" y="11009"/>
                </a:lnTo>
                <a:lnTo>
                  <a:pt x="10800" y="21600"/>
                </a:lnTo>
                <a:close/>
              </a:path>
            </a:pathLst>
          </a:custGeom>
          <a:solidFill>
            <a:srgbClr val="948774"/>
          </a:solidFill>
          <a:ln w="25400">
            <a:solidFill>
              <a:srgbClr val="6C6355"/>
            </a:solidFill>
          </a:ln>
        </p:spPr>
        <p:txBody>
          <a:bodyPr lIns="45718" tIns="45718" rIns="45718" bIns="45718" anchor="ctr"/>
          <a:lstStyle/>
          <a:p>
            <a:pPr defTabSz="1219156">
              <a:defRPr sz="2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0" name="Picture 3" descr="C:\Users\ptopalov\AppData\Local\Microsoft\Windows\Temporary Internet Files\Content.Outlook\LNIUX95K\20171011_180323-01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9" b="27714"/>
          <a:stretch/>
        </p:blipFill>
        <p:spPr bwMode="auto">
          <a:xfrm>
            <a:off x="-26639" y="1628800"/>
            <a:ext cx="9157939" cy="24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hape 381"/>
          <p:cNvSpPr/>
          <p:nvPr/>
        </p:nvSpPr>
        <p:spPr>
          <a:xfrm>
            <a:off x="3347864" y="3591992"/>
            <a:ext cx="2967837" cy="830993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l" defTabSz="1733973">
              <a:defRPr sz="26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CA" sz="1600" dirty="0" smtClean="0"/>
              <a:t>100 </a:t>
            </a:r>
            <a:r>
              <a:rPr sz="1600" dirty="0" smtClean="0"/>
              <a:t>Cycle </a:t>
            </a:r>
            <a:r>
              <a:rPr sz="1600" dirty="0"/>
              <a:t>Training </a:t>
            </a:r>
            <a:r>
              <a:rPr lang="en-CA" sz="1600" dirty="0" err="1" smtClean="0"/>
              <a:t>wokshops</a:t>
            </a:r>
            <a:r>
              <a:rPr sz="1600" dirty="0" smtClean="0"/>
              <a:t> </a:t>
            </a:r>
            <a:r>
              <a:rPr sz="1600" dirty="0"/>
              <a:t>and group rides for all participants</a:t>
            </a:r>
          </a:p>
        </p:txBody>
      </p:sp>
      <p:sp>
        <p:nvSpPr>
          <p:cNvPr id="12" name="Shape 380"/>
          <p:cNvSpPr/>
          <p:nvPr/>
        </p:nvSpPr>
        <p:spPr>
          <a:xfrm>
            <a:off x="12204" y="3597250"/>
            <a:ext cx="3075387" cy="830993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l" defTabSz="1733973">
              <a:defRPr sz="26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600" dirty="0"/>
              <a:t>Over </a:t>
            </a:r>
            <a:r>
              <a:rPr lang="en-CA" sz="1600" dirty="0" smtClean="0"/>
              <a:t>300</a:t>
            </a:r>
            <a:r>
              <a:rPr sz="1600" dirty="0" smtClean="0"/>
              <a:t> </a:t>
            </a:r>
            <a:r>
              <a:rPr sz="1600" dirty="0"/>
              <a:t>subsidized passes for low income residents and </a:t>
            </a:r>
            <a:r>
              <a:rPr sz="1600" dirty="0" smtClean="0"/>
              <a:t>newcomers</a:t>
            </a:r>
            <a:endParaRPr lang="en-CA" sz="1600" dirty="0" smtClean="0"/>
          </a:p>
        </p:txBody>
      </p:sp>
      <p:pic>
        <p:nvPicPr>
          <p:cNvPr id="13" name="Shape 93"/>
          <p:cNvPicPr preferRelativeResize="0"/>
          <p:nvPr/>
        </p:nvPicPr>
        <p:blipFill rotWithShape="1">
          <a:blip r:embed="rId5">
            <a:alphaModFix/>
          </a:blip>
          <a:srcRect t="10017" b="36968"/>
          <a:stretch/>
        </p:blipFill>
        <p:spPr>
          <a:xfrm>
            <a:off x="6851566" y="3421457"/>
            <a:ext cx="2292434" cy="162031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hape 383"/>
          <p:cNvSpPr/>
          <p:nvPr/>
        </p:nvSpPr>
        <p:spPr>
          <a:xfrm rot="16200000">
            <a:off x="5996590" y="3737087"/>
            <a:ext cx="864097" cy="8811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1009"/>
                </a:moveTo>
                <a:lnTo>
                  <a:pt x="5400" y="11009"/>
                </a:lnTo>
                <a:lnTo>
                  <a:pt x="5400" y="0"/>
                </a:lnTo>
                <a:lnTo>
                  <a:pt x="16200" y="0"/>
                </a:lnTo>
                <a:lnTo>
                  <a:pt x="16200" y="11009"/>
                </a:lnTo>
                <a:lnTo>
                  <a:pt x="21600" y="11009"/>
                </a:lnTo>
                <a:lnTo>
                  <a:pt x="10800" y="21600"/>
                </a:lnTo>
                <a:close/>
              </a:path>
            </a:pathLst>
          </a:custGeom>
          <a:solidFill>
            <a:srgbClr val="948774"/>
          </a:solidFill>
          <a:ln w="25400">
            <a:solidFill>
              <a:srgbClr val="6C6355"/>
            </a:solidFill>
          </a:ln>
        </p:spPr>
        <p:txBody>
          <a:bodyPr lIns="45718" tIns="45718" rIns="45718" bIns="45718" anchor="ctr"/>
          <a:lstStyle/>
          <a:p>
            <a:pPr defTabSz="1219156">
              <a:defRPr sz="2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5" name="Shape 380"/>
          <p:cNvSpPr/>
          <p:nvPr/>
        </p:nvSpPr>
        <p:spPr>
          <a:xfrm>
            <a:off x="43136" y="1801416"/>
            <a:ext cx="2429064" cy="923326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l" defTabSz="1733973">
              <a:defRPr sz="26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CA" sz="1800" dirty="0"/>
              <a:t>$600,000 Grant</a:t>
            </a:r>
          </a:p>
          <a:p>
            <a:r>
              <a:rPr lang="en-CA" sz="1800" dirty="0"/>
              <a:t>1000+ Participants</a:t>
            </a:r>
          </a:p>
          <a:p>
            <a:r>
              <a:rPr lang="en-CA" sz="1800" dirty="0"/>
              <a:t>70% changed mode </a:t>
            </a:r>
            <a:endParaRPr sz="1800" dirty="0"/>
          </a:p>
        </p:txBody>
      </p:sp>
    </p:spTree>
    <p:extLst>
      <p:ext uri="{BB962C8B-B14F-4D97-AF65-F5344CB8AC3E}">
        <p14:creationId xmlns:p14="http://schemas.microsoft.com/office/powerpoint/2010/main" val="3302836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2880"/>
            <a:ext cx="8712968" cy="1111664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Build Equity into your </a:t>
            </a:r>
            <a:r>
              <a:rPr lang="en-CA" dirty="0" smtClean="0"/>
              <a:t>Design</a:t>
            </a:r>
            <a:br>
              <a:rPr lang="en-CA" dirty="0" smtClean="0"/>
            </a:br>
            <a:r>
              <a:rPr lang="en-CA" dirty="0" smtClean="0"/>
              <a:t>PBOT’s Adaptive Bike Share Program</a:t>
            </a:r>
            <a:endParaRPr lang="en-CA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 rot="5400000">
            <a:off x="4445733" y="-3141477"/>
            <a:ext cx="216023" cy="9180514"/>
          </a:xfrm>
          <a:prstGeom prst="rect">
            <a:avLst/>
          </a:prstGeom>
          <a:solidFill>
            <a:srgbClr val="70C1B3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CA" dirty="0"/>
          </a:p>
        </p:txBody>
      </p:sp>
      <p:pic>
        <p:nvPicPr>
          <p:cNvPr id="12292" name="Picture 4" descr="Image result for portland adaptive bike sha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10060"/>
            <a:ext cx="6624736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Image result for portland adaptive bike shar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4" r="27089" b="13631"/>
          <a:stretch/>
        </p:blipFill>
        <p:spPr bwMode="auto">
          <a:xfrm>
            <a:off x="6375400" y="1700808"/>
            <a:ext cx="2768600" cy="242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172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2880"/>
            <a:ext cx="8712968" cy="1111664"/>
          </a:xfrm>
        </p:spPr>
        <p:txBody>
          <a:bodyPr>
            <a:normAutofit/>
          </a:bodyPr>
          <a:lstStyle/>
          <a:p>
            <a:r>
              <a:rPr lang="en-CA" dirty="0" smtClean="0"/>
              <a:t>Getting Through Start-up</a:t>
            </a:r>
            <a:endParaRPr lang="en-CA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 rot="5400000">
            <a:off x="4445733" y="-3141477"/>
            <a:ext cx="216023" cy="9180514"/>
          </a:xfrm>
          <a:prstGeom prst="rect">
            <a:avLst/>
          </a:prstGeom>
          <a:solidFill>
            <a:srgbClr val="70C1B3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CA" dirty="0"/>
          </a:p>
        </p:txBody>
      </p:sp>
      <p:sp>
        <p:nvSpPr>
          <p:cNvPr id="3" name="TextBox 2"/>
          <p:cNvSpPr txBox="1"/>
          <p:nvPr/>
        </p:nvSpPr>
        <p:spPr>
          <a:xfrm>
            <a:off x="251520" y="1988840"/>
            <a:ext cx="8568952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b="1" dirty="0" smtClean="0">
                <a:solidFill>
                  <a:srgbClr val="70C1B3"/>
                </a:solidFill>
              </a:rPr>
              <a:t>What are some of your concerns about: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CA" sz="4000" b="1" dirty="0" smtClean="0">
                <a:solidFill>
                  <a:srgbClr val="70C1B3"/>
                </a:solidFill>
              </a:rPr>
              <a:t>Start-up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CA" sz="4000" b="1" dirty="0" smtClean="0">
                <a:solidFill>
                  <a:srgbClr val="70C1B3"/>
                </a:solidFill>
              </a:rPr>
              <a:t>How do you right size your system?</a:t>
            </a:r>
            <a:endParaRPr lang="en-CA" sz="4000" b="1" dirty="0" smtClean="0">
              <a:solidFill>
                <a:srgbClr val="70C1B3"/>
              </a:solidFill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CA" sz="4000" b="1" dirty="0" smtClean="0">
                <a:solidFill>
                  <a:srgbClr val="70C1B3"/>
                </a:solidFill>
              </a:rPr>
              <a:t>Station Locations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CA" sz="4000" b="1" dirty="0" smtClean="0">
                <a:solidFill>
                  <a:srgbClr val="70C1B3"/>
                </a:solidFill>
              </a:rPr>
              <a:t>Bikes everywhere!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CA" sz="4000" b="1" dirty="0" smtClean="0">
                <a:solidFill>
                  <a:srgbClr val="70C1B3"/>
                </a:solidFill>
              </a:rPr>
              <a:t>NIMBYism</a:t>
            </a:r>
            <a:endParaRPr lang="en-CA" sz="4000" b="1" dirty="0">
              <a:solidFill>
                <a:srgbClr val="70C1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77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Thank you and Questions?</a:t>
            </a:r>
            <a:endParaRPr lang="en-CA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644008" y="2564904"/>
            <a:ext cx="4392488" cy="345638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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Courier New" pitchFamily="49" charset="0"/>
              <a:buChar char="o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CA" sz="3900" b="1" dirty="0" smtClean="0">
                <a:solidFill>
                  <a:srgbClr val="505050"/>
                </a:solidFill>
              </a:rPr>
              <a:t>Peter Topalovic</a:t>
            </a:r>
          </a:p>
          <a:p>
            <a:pPr marL="0" indent="0">
              <a:buFont typeface="Wingdings" pitchFamily="2" charset="2"/>
              <a:buNone/>
            </a:pPr>
            <a:endParaRPr lang="en-CA" dirty="0" smtClean="0">
              <a:solidFill>
                <a:srgbClr val="505050"/>
              </a:solidFill>
            </a:endParaRPr>
          </a:p>
          <a:p>
            <a:pPr marL="0" indent="0">
              <a:buFont typeface="Wingdings" pitchFamily="2" charset="2"/>
              <a:buNone/>
            </a:pPr>
            <a:r>
              <a:rPr lang="en-CA" dirty="0" smtClean="0">
                <a:solidFill>
                  <a:srgbClr val="505050"/>
                </a:solidFill>
              </a:rPr>
              <a:t>Program Manager</a:t>
            </a:r>
          </a:p>
          <a:p>
            <a:pPr marL="0" indent="0">
              <a:buFont typeface="Wingdings" pitchFamily="2" charset="2"/>
              <a:buNone/>
            </a:pPr>
            <a:r>
              <a:rPr lang="en-CA" dirty="0" smtClean="0">
                <a:solidFill>
                  <a:srgbClr val="505050"/>
                </a:solidFill>
              </a:rPr>
              <a:t>Sustainable Mobility Programs</a:t>
            </a:r>
          </a:p>
          <a:p>
            <a:pPr marL="0" indent="0">
              <a:buFont typeface="Wingdings" pitchFamily="2" charset="2"/>
              <a:buNone/>
            </a:pPr>
            <a:r>
              <a:rPr lang="en-CA" dirty="0" smtClean="0">
                <a:solidFill>
                  <a:srgbClr val="505050"/>
                </a:solidFill>
              </a:rPr>
              <a:t>+Bike Share</a:t>
            </a:r>
          </a:p>
          <a:p>
            <a:pPr marL="0" indent="0">
              <a:buFont typeface="Wingdings" pitchFamily="2" charset="2"/>
              <a:buNone/>
            </a:pPr>
            <a:r>
              <a:rPr lang="en-CA" dirty="0" smtClean="0">
                <a:solidFill>
                  <a:srgbClr val="505050"/>
                </a:solidFill>
              </a:rPr>
              <a:t>+Smart Commute</a:t>
            </a:r>
          </a:p>
          <a:p>
            <a:pPr marL="0" indent="0">
              <a:buFont typeface="Wingdings" pitchFamily="2" charset="2"/>
              <a:buNone/>
            </a:pPr>
            <a:endParaRPr lang="en-CA" dirty="0" smtClean="0">
              <a:solidFill>
                <a:srgbClr val="505050"/>
              </a:solidFill>
            </a:endParaRPr>
          </a:p>
          <a:p>
            <a:pPr marL="0" indent="0">
              <a:buFont typeface="Wingdings" pitchFamily="2" charset="2"/>
              <a:buNone/>
            </a:pPr>
            <a:r>
              <a:rPr lang="en-CA" dirty="0" smtClean="0">
                <a:solidFill>
                  <a:srgbClr val="505050"/>
                </a:solidFill>
              </a:rPr>
              <a:t>City of Hamilton Planning Dept.</a:t>
            </a:r>
          </a:p>
          <a:p>
            <a:pPr marL="0" indent="0">
              <a:buFont typeface="Wingdings" pitchFamily="2" charset="2"/>
              <a:buNone/>
            </a:pPr>
            <a:r>
              <a:rPr lang="en-CA" dirty="0" smtClean="0">
                <a:solidFill>
                  <a:srgbClr val="505050"/>
                </a:solidFill>
                <a:hlinkClick r:id="rId2"/>
              </a:rPr>
              <a:t>Peter.Topalovic@Hamilton.ca</a:t>
            </a:r>
            <a:endParaRPr lang="en-CA" dirty="0" smtClean="0">
              <a:solidFill>
                <a:srgbClr val="505050"/>
              </a:solidFill>
            </a:endParaRPr>
          </a:p>
          <a:p>
            <a:pPr marL="0" indent="0">
              <a:buFont typeface="Wingdings" pitchFamily="2" charset="2"/>
              <a:buNone/>
            </a:pPr>
            <a:r>
              <a:rPr lang="en-CA" dirty="0" smtClean="0">
                <a:solidFill>
                  <a:srgbClr val="505050"/>
                </a:solidFill>
              </a:rPr>
              <a:t>905-546-2424 x.5129</a:t>
            </a:r>
          </a:p>
          <a:p>
            <a:pPr marL="0" indent="0">
              <a:buFont typeface="Wingdings" pitchFamily="2" charset="2"/>
              <a:buNone/>
            </a:pPr>
            <a:endParaRPr lang="en-CA" dirty="0"/>
          </a:p>
        </p:txBody>
      </p:sp>
      <p:cxnSp>
        <p:nvCxnSpPr>
          <p:cNvPr id="5" name="Elbow Connector 4"/>
          <p:cNvCxnSpPr/>
          <p:nvPr/>
        </p:nvCxnSpPr>
        <p:spPr>
          <a:xfrm>
            <a:off x="539552" y="2564904"/>
            <a:ext cx="7838895" cy="3549908"/>
          </a:xfrm>
          <a:prstGeom prst="bentConnector3">
            <a:avLst>
              <a:gd name="adj1" fmla="val 50000"/>
            </a:avLst>
          </a:prstGeom>
          <a:ln w="28575">
            <a:solidFill>
              <a:srgbClr val="505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6372200" y="6277633"/>
            <a:ext cx="432048" cy="432048"/>
          </a:xfrm>
          <a:prstGeom prst="ellipse">
            <a:avLst/>
          </a:prstGeom>
          <a:solidFill>
            <a:srgbClr val="50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8" name="Oval 7"/>
          <p:cNvSpPr/>
          <p:nvPr/>
        </p:nvSpPr>
        <p:spPr>
          <a:xfrm>
            <a:off x="6876256" y="6277633"/>
            <a:ext cx="432048" cy="432048"/>
          </a:xfrm>
          <a:prstGeom prst="ellipse">
            <a:avLst/>
          </a:prstGeom>
          <a:solidFill>
            <a:srgbClr val="005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0" name="Oval 9"/>
          <p:cNvSpPr/>
          <p:nvPr/>
        </p:nvSpPr>
        <p:spPr>
          <a:xfrm>
            <a:off x="7380312" y="6277633"/>
            <a:ext cx="432048" cy="432048"/>
          </a:xfrm>
          <a:prstGeom prst="ellipse">
            <a:avLst/>
          </a:prstGeom>
          <a:solidFill>
            <a:srgbClr val="F25F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1" name="Oval 10"/>
          <p:cNvSpPr/>
          <p:nvPr/>
        </p:nvSpPr>
        <p:spPr>
          <a:xfrm>
            <a:off x="7891171" y="6270103"/>
            <a:ext cx="432048" cy="432048"/>
          </a:xfrm>
          <a:prstGeom prst="ellipse">
            <a:avLst/>
          </a:prstGeom>
          <a:solidFill>
            <a:srgbClr val="70C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2" name="Picture Placeholder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108"/>
          <a:stretch/>
        </p:blipFill>
        <p:spPr>
          <a:xfrm>
            <a:off x="0" y="2780928"/>
            <a:ext cx="4256969" cy="272896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36512" y="1369986"/>
            <a:ext cx="1296144" cy="180020"/>
          </a:xfrm>
          <a:prstGeom prst="rect">
            <a:avLst/>
          </a:prstGeom>
          <a:solidFill>
            <a:srgbClr val="50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Rectangle 12"/>
          <p:cNvSpPr/>
          <p:nvPr/>
        </p:nvSpPr>
        <p:spPr>
          <a:xfrm>
            <a:off x="1240142" y="1369986"/>
            <a:ext cx="1675674" cy="180020"/>
          </a:xfrm>
          <a:prstGeom prst="rect">
            <a:avLst/>
          </a:prstGeom>
          <a:solidFill>
            <a:srgbClr val="005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Rectangle 13"/>
          <p:cNvSpPr/>
          <p:nvPr/>
        </p:nvSpPr>
        <p:spPr>
          <a:xfrm>
            <a:off x="2915816" y="1371486"/>
            <a:ext cx="2952328" cy="178520"/>
          </a:xfrm>
          <a:prstGeom prst="rect">
            <a:avLst/>
          </a:prstGeom>
          <a:solidFill>
            <a:srgbClr val="F25F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Rectangle 14"/>
          <p:cNvSpPr/>
          <p:nvPr/>
        </p:nvSpPr>
        <p:spPr>
          <a:xfrm>
            <a:off x="5759282" y="1371486"/>
            <a:ext cx="3384718" cy="178520"/>
          </a:xfrm>
          <a:prstGeom prst="rect">
            <a:avLst/>
          </a:prstGeom>
          <a:solidFill>
            <a:srgbClr val="70C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820469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RFP &amp; Contract Considerations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 rot="5400000">
            <a:off x="4445733" y="-3141477"/>
            <a:ext cx="216023" cy="9180514"/>
          </a:xfrm>
          <a:prstGeom prst="rect">
            <a:avLst/>
          </a:prstGeom>
          <a:solidFill>
            <a:srgbClr val="005278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CA" dirty="0"/>
          </a:p>
        </p:txBody>
      </p:sp>
      <p:sp>
        <p:nvSpPr>
          <p:cNvPr id="14" name="AutoShape 2" descr="data:image/jpeg;base64,/9j/4AAQSkZJRgABAQAAAQABAAD/2wCEAAkGBxQTEBUUEhQUFhUXGSIYGRgYGSAgIBwfHhwhHB4gIyAYHSgiHB4mIB0fIjEhJSkrLjEuGh8zODMsNyguLisBCgoKDg0OGhAQGy4kICUsNC0tNDAsLCwsLC8sLCwvLCwsLDcsLCwtLC8vLCwsLCwsLCwsLCwsLCwsLCwsLCwsLP/AABEIAFgAoAMBEQACEQEDEQH/xAAbAAACAwEBAQAAAAAAAAAAAAAABQMEBgIHAf/EADwQAAIBAgQDBgIIBQMFAAAAAAECAwARBBIhMQUGQRMiUWFxkRSBByMyYqGxwdEVQlKi4TNTchZDgsLx/8QAGgEBAAMBAQEAAAAAAAAAAAAAAAECBAMFBv/EADERAAICAQMBBQcEAgMAAAAAAAABAhEDBCExEgUTQVFhIjJxkaGx8BSBwdFSchXh8f/aAAwDAQACEQMRAD8A9xoAoAoAoAoAoD47AAkkADUk9KLcN0Y3HfSHEJRFhonxDk5RY5QT5Egk+1q9CHZ8unqm+lHmz7Sh1dONdT+Raj52iVkXEZIy9/sSCQLbTvFQMp99jVHoptNw3r0r5F1r4JpZKV+Tv5moRgQCCCDqCOtYuDenZ9oAoAoAoAoAoAoAoAoAoAoAoAoAoAoAoDz/AOlji7JHHh0Nu0uz+gtYehN/avU7NxKUnN+HB5HauZxisa8eTHcmYGRsSsiqxEamTb7dhbKCdO8Tl+Zrfq5xWNp+O3w9f2PO0WOTyKSXG/x9P3Gi8LxUmSL4GFELhmC2BNjrdsxZR6Vw73FG5dbbrb/w0d1mnUO7VXvx9z0fgc696FIHiSLRbkWOp2AYkbX1sda8nMntJyts9nDJbwUaSGc0qqpZiFUakk2Arg3W7NMYuTqKtiVOaoW/01nkW9s8cTsvuBrXJZ4vi3+xufZuaPvuMX5OST+Q4w04dQwDAfeUqfZheuqdqzFODg6f0dktSUCgCgCgF3FuKLDYFkDHXvX29FGv4Vk1WqhhW7Sfrf28TTp9PLLuk69BcvMVozJ/qAOFay5SLgm4uxvt5VjXaaWN5PeSdOlVX8W/4NL0Fz6OHVre/wCEPsPOroGU3Ui4NepjyRyRUovZnnzg4ScZcklXKhQBQGa4tzUEYrCA5G7E6fK29edn7QUX0wVmaeoS2iU+F8bxU0mVOzPU3GgHyrlh1WoyyqNFYZcknSHmB4xeQwyr2co6XuG9DW3HqLn3c1Uvv8DtHJv0vZiDnfhebEQzlQ6pHJ3TsWVS6AjqDrp93zr2NJlqEoLxa+XDMesw9WSM3vSfz8DK8E4483ZwSSNKZnZpc97IFHcy30WxBe4tsB0rdmwKFzSqlt6+d/Y8/BqHOoSd23fpXFffYaQCK2KfCSw9pMjSFy1mTMQSoFu6FBJJ6kja1cH1ewsidJ1xz/dmiPR7bxyVtXzx/VDnkzBg4mfEhlYOka5lNwXC9+x62IHua4aqdY4464b+XgadJC8ksid2l8/Ez/0ocXZphhwbIgDMP6mO1/QfnXz2syNy6PA+87C0sY43mfL2Xov+xxw/Fdlg8CpmaFHRi7qB0FwLspAuT4dK6xl044K6Riy4+81OeSh1NNUn9Xyjv+MqgLLjZJGVwFjIXvrmA/ljBvYnY1PeJbqV/nwI/Syl7MsKimt3vs6/2o21bDwRZxTjsMDBXa7kXCKLtYbm3QeZtV445S3RZQbKnD+bcPKbZuzP3yoHuGIq0sMkWeOSH1cjmYjE4czqLsodJJFbNfq1xsPWvmsmJ6mK9pJxlJO/ie7DIsDe1pqLXyBOG5IZVDF2cCwC2AKknqbnfwpHSdGGcE+pyrwrj9w9R1ZIyapK/HzG/JTH4dr7Zzb2H63rd2K28D8r2+n8mPtNLvV8DQV655wUAl5sxpjw9lNi5y/Lr+H51j12VwxbeOxxzy6YiLg3LQmgzs5Un7FttPHxrFp9CsmPqbryOOPB1RtlvkhMrzq2jiwI9CwP4117OXTKafO38ltOqbRX53Np4yNDl3HkdK59o7ZItc0V1PvI0uAlE+HRm6gE26EdR4G4vXqafK5QUzRGpw3MlxvlHEd8YU4cBxZiEyOQdwSLix62Ar1sWrx7d5e3raPOzaPLv3db+lMocv8A0dzpKskkwjy/7epPlqLAfI+ldc/aEJRcYxv4nHT9mZIyUpSr4Ho2FwyRoEjUKo2AFgK8qUnJ2z2YxUVUVSPKvpO4eUxfaW7sq6HzXQj12NeTrINTvzPs+w86np+jxi/ozT8v8djbDQKjyp2aWcCIsDltfvWt0I0/qrTiypxVXt6HlazRzjmm5JO3t7Vc+l/lDY8YWchYXmjbx7E9dP516E3+Vde8U9ot/Ix/pZYfayJNf7L+GOMXOEjdzsqlvYXrulbowJW6PKeW+CvjUlxM8yoZpBGCwvmswZ1AJG9goHka35ZrG1GK4NU5KFJLg2//AElH8f8AFfV5cmXsuzFr7Zr33+VZe+fR0HDvX0dI24NhHiiCPIJLE5Wtbu37otc7DT5Vzk03aKSduz5isADdlGu5AsLnxuayZNOnbR2x5mtmUYcLMWt2UaDqWcufkBYVljhzN10JL1bl/RolkxJe82/RV/Y6ijCiwFuv716UYqKpGFybds7qSAoDO87Qkwqw/lbX5i3515/aMW8afkzPqFcbO+Usavw1iwBQkG5tpe4NW0OWLxU3wTgkugT4QibHuUkMYN8rLubWGl/HeskKyamTjKvgco1LK6Yu49ft2BkMltMxt7aaaVm1V9605Wcsvvc2bXlyEphYwdyL++te1pIuOGKZtxKoIZ1oOgUAUBV4lw6OeMxyqGU9P1B6Hzqs4KaqR2wZ8mCanjdMUNysixskRjXMRdmhVrqP5Ta19dbmuXcJKl9jZ/yMnNSnbripNb+fiMOF8Fhg1REz2sXCKD/aBV4Y4x4Rmz6vLm2lJ15W2XpYwylTqCLH0OldEZjI8vYb4TDyxYqMFMK3axyZb5lNyGA/rGoPqK05H1yTj4nab6mmvEz0MnB3cJF8VdzpHGZQCT90GurWdK3X0OjWVbuvoekcLwEcESxxLkRdl8L61jlJydszSk27ZaqpAUAUAUAUBHiIVdSrC4IsRVZRUk0yGk1TMjFwUYea8sfaxW0YC+XzKj2ryo6VYclzXVHz8v2MqxdEt1aEfEXV5nMSkKTooH6DasWZxnkbgtjhOnLYccC5aZ2DTDKg1yndv2Fa9NoZSfVNUvudseBt3I21eybBZxfjsOHsJG7x2Ubn9vnXHLnhjW5SeRR5FycQxk+sUQiToX3Pv+1ZVl1GX3I9K9Tl15JcKjv+D4pvtYoj/iv+RU/ptQ+cn0J7vI+ZB/B8Uv2cWT6r/k0/TZ1xk+g7vIuJB2mOj3WOUeWh/Sl6qHgpC8sfU6h5oUHLPG8TeYuPyB/Cpjrop1kTiws64kqHGGxaSC6OrehrXDJGauLs7KSfBJNCrqVdQyncEXB+Rq6dcEkOE4fFFfs440J3yqB+QqXJvlktt8lmoII5JlXcgVVyS5IbSI0xWY90X86hTvgXZYq5Il5nnxqonwEUMjE97tXKgDpa25oDENzfxj40YL4bBduU7Swd8oXzPj5UJ2NhyxPxFmf4+LDRqAMnYsWJOt732A096EGhoAoAoDM848xnD5IIBnxM2ka+A/qP6fPwNcsk3HZcsrJtcHXLPKqwfWTN22IbVnbWx8Bf8/yqIYUt3uyIwS3fJS+lbmCXBcNaWA2lLqiaX1J10O+gNdi404rxv4WGMP8AWTFRfpcgC7G2wvUpAUDmLGaN2HdO3ca2u2tKQNmt7C+/WoBzNCrCzKGHgReolFSVNENJ8ifE8rwMbrmQ/dP71jnoMUt1t8Dk8EXxsQ/wKdfsYt7eDC//ALVX9JlXu5H+fuR3UlxIkXhuK64n+2rLDqP8/oT0ZP8AIlXhEh+3iHPoLfrVlp5v3psnu34stYfhca+J9a6xwQiWUEiJOMxduIFuXvY2GgtrXai4zoAoDzfk5u35g4nNuIVSBT739ip96ElTi3FMdPxvEYPBzGNRCqlzqsOxZwvVzcAa9akE82PxccsfCcDOZZ1UviMXN3jGpNxpc3bXa+mg9IAo5x4RicHNgUj4ljpJsTOI2zOAuXTMQoGlrjx3qQaXhuLbD8fxUUkjmOeESoGYkLk3sCbAfa2qviQIsHzAI4sXxqZM7O3Y4WM+F7D30vbwbxqsY+11EJbnfMHDMVFg3xeM4tNDigudYo2VY1O4TJu/he9XLFTmDHy47+AwzizzP8RKNv8ATAtp4MC1SDZc8cMdmWZQWULZrdLG9/TWiILnL/NAmIjlGVzsRs37GjQFvFuJz/HlIWOhChb6Xt1H4/KlbAp4/E4nDYgZpWdtGtc2N+lqkHfHnxcLI8kxBe5AUmy2tpbbqKKgM+NcxyDs4oR9YyqWPgWAsAPHWoSAp43DicPkZ8Q5Z76Bjpa3n51KBY4/xGWNcOO0cHs8z2Nibnr7VCQGGCw2LlLyyP2YZDkGY2W9ug8B13oDP8BwU08rmKTKwFy5J1v6eNSyD0iBCFUE3IAF/HzqpISyBVLHQAXJ8hrQHnf0GxFsFPim+1isS8p97fnm96Es4+iT67FcUxv+7iezU/djvb3DD2oGUeROLQ4bi3Fxi5FilaUMpkIGZAXtYnwBX3HhUg4k4p8fzDgXUH4eNJGhY/8Act3WcA/yk2APXLeoBJ9OkTxDDYyMlSueByPB1uPlow/8qhkFf6TODdhwnhwZS0OHlQzqP6StmOnqRf71SlWwQ14bwrl6HJKnwhzEZMz5jcnTusT+IoCQjt+aR1XC4X2Ln/NCfA0bc4Qh3VlaykgMLEG35VNEGew6jE48NChVQwY+QBuSbbXqeEQW+VvrcfJJ/wAm9zYfhUPgk+4j63ioG4Vh/aL/AJ08AHOx7TFRRDwA+bH/AOUQKkmIEHEmeQHKrn2tZT7WqfAEfMWP+JmQgEIe6l+tzYn3/KiBb4sol4ksdu6Cq28hqajwBr+MyFcPKRvkP5VAMpyHjEV3jIOd7W00soP71Zg3FVBzJGGUqwBBFiD1B3FARYPBxxIEiRUQbKosB8hQHPD+HxQJkhjSNb3yoABf0FAVeJcvYXEOHnw8UjjZmUE/5oCz/Dou0WTs07RFyK2UXVfAHoPKgO8bgo5VySoki3vlYAi420NASSxhlKsAykWIIuCPMHegFGE5TwUT548LArb3CC/+KAYw8PiWRpVjQSPozgDM1trnc0BxPwuFzdokJ8bUB8xKLDC/Zqq2U2AAGuw/GqZZdMGysnSbKGDmWNikcKBhoxU6WFhe+X19jXFZ5X01uvzyKKb4oiw+Is4cQxZ2UG673fM2+XwH41Vaie23h97/AKIU35FkyIR28kKAhgM17nQ2JvbodvSuizPp6mqRbr2tlbGYuOQEvAhZVJOc7ZTqL213X5t5VR6l09vr5fiI7z0JZ5kNyYEJi0JOya6bLsB3tNrirPO6e3HP59Sev0JJsq4g5Yos2neOhzEMTc22sv41MsslPpX5z/RLk7oll4p9WrBRdkL2ZrCwtfW2t7i2nWoef2U0uVZDybWQ8NSLtQVhRCwYgjcWIBuLaXvp6GrQyuTSrn+CYytjmuxcKAKAKAKAKAKAKAKAKAKA+OoIsQCD0NQ1ezBH8OmndXu7aDT08KjojttwRSPhwkdrZEtt9kdNqju4+SHSvIk7MWtYW8LValwTRy0CndVPXUDrvUOMXyiKRHHg1C2Iza5rtqSfH1qFjilXIUUdyYdG+0qm+9wDttUuEXyg0mR4rBrJbNsOmn7X9qrPGp1ZDjZMkSgkgAE7kDf18auopcImjupJP//Z"/>
          <p:cNvSpPr>
            <a:spLocks noChangeAspect="1" noChangeArrowheads="1"/>
          </p:cNvSpPr>
          <p:nvPr/>
        </p:nvSpPr>
        <p:spPr bwMode="auto">
          <a:xfrm>
            <a:off x="155575" y="-503238"/>
            <a:ext cx="1905000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5" name="AutoShape 4" descr="data:image/jpeg;base64,/9j/4AAQSkZJRgABAQAAAQABAAD/2wCEAAkGBxQTEBUUEhQUFhUXGSIYGRgYGSAgIBwfHhwhHB4gIyAYHSgiHB4mIB0fIjEhJSkrLjEuGh8zODMsNyguLisBCgoKDg0OGhAQGy4kICUsNC0tNDAsLCwsLC8sLCwvLCwsLDcsLCwtLC8vLCwsLCwsLCwsLCwsLCwsLCwsLCwsLP/AABEIAFgAoAMBEQACEQEDEQH/xAAbAAACAwEBAQAAAAAAAAAAAAAABQMEBgIHAf/EADwQAAIBAgQDBgIIBQMFAAAAAAECAwARBBIhMQUGQRMiUWFxkRSBByMyYqGxwdEVQlKi4TNTchZDgsLx/8QAGgEBAAMBAQEAAAAAAAAAAAAAAAECBAMFBv/EADERAAICAQMBBQcEAgMAAAAAAAABAhEDBCExEgUTQVFhIjJxkaGx8BSBwdFSchXh8f/aAAwDAQACEQMRAD8A9xoAoAoAoAoAoD47AAkkADUk9KLcN0Y3HfSHEJRFhonxDk5RY5QT5Egk+1q9CHZ8unqm+lHmz7Sh1dONdT+Raj52iVkXEZIy9/sSCQLbTvFQMp99jVHoptNw3r0r5F1r4JpZKV+Tv5moRgQCCCDqCOtYuDenZ9oAoAoAoAoAoAoAoAoAoAoAoAoAoAoAoDz/AOlji7JHHh0Nu0uz+gtYehN/avU7NxKUnN+HB5HauZxisa8eTHcmYGRsSsiqxEamTb7dhbKCdO8Tl+Zrfq5xWNp+O3w9f2PO0WOTyKSXG/x9P3Gi8LxUmSL4GFELhmC2BNjrdsxZR6Vw73FG5dbbrb/w0d1mnUO7VXvx9z0fgc696FIHiSLRbkWOp2AYkbX1sda8nMntJyts9nDJbwUaSGc0qqpZiFUakk2Arg3W7NMYuTqKtiVOaoW/01nkW9s8cTsvuBrXJZ4vi3+xufZuaPvuMX5OST+Q4w04dQwDAfeUqfZheuqdqzFODg6f0dktSUCgCgCgF3FuKLDYFkDHXvX29FGv4Vk1WqhhW7Sfrf28TTp9PLLuk69BcvMVozJ/qAOFay5SLgm4uxvt5VjXaaWN5PeSdOlVX8W/4NL0Fz6OHVre/wCEPsPOroGU3Ui4NepjyRyRUovZnnzg4ScZcklXKhQBQGa4tzUEYrCA5G7E6fK29edn7QUX0wVmaeoS2iU+F8bxU0mVOzPU3GgHyrlh1WoyyqNFYZcknSHmB4xeQwyr2co6XuG9DW3HqLn3c1Uvv8DtHJv0vZiDnfhebEQzlQ6pHJ3TsWVS6AjqDrp93zr2NJlqEoLxa+XDMesw9WSM3vSfz8DK8E4483ZwSSNKZnZpc97IFHcy30WxBe4tsB0rdmwKFzSqlt6+d/Y8/BqHOoSd23fpXFffYaQCK2KfCSw9pMjSFy1mTMQSoFu6FBJJ6kja1cH1ewsidJ1xz/dmiPR7bxyVtXzx/VDnkzBg4mfEhlYOka5lNwXC9+x62IHua4aqdY4464b+XgadJC8ksid2l8/Ez/0ocXZphhwbIgDMP6mO1/QfnXz2syNy6PA+87C0sY43mfL2Xov+xxw/Fdlg8CpmaFHRi7qB0FwLspAuT4dK6xl044K6Riy4+81OeSh1NNUn9Xyjv+MqgLLjZJGVwFjIXvrmA/ljBvYnY1PeJbqV/nwI/Syl7MsKimt3vs6/2o21bDwRZxTjsMDBXa7kXCKLtYbm3QeZtV445S3RZQbKnD+bcPKbZuzP3yoHuGIq0sMkWeOSH1cjmYjE4czqLsodJJFbNfq1xsPWvmsmJ6mK9pJxlJO/ie7DIsDe1pqLXyBOG5IZVDF2cCwC2AKknqbnfwpHSdGGcE+pyrwrj9w9R1ZIyapK/HzG/JTH4dr7Zzb2H63rd2K28D8r2+n8mPtNLvV8DQV655wUAl5sxpjw9lNi5y/Lr+H51j12VwxbeOxxzy6YiLg3LQmgzs5Un7FttPHxrFp9CsmPqbryOOPB1RtlvkhMrzq2jiwI9CwP4117OXTKafO38ltOqbRX53Np4yNDl3HkdK59o7ZItc0V1PvI0uAlE+HRm6gE26EdR4G4vXqafK5QUzRGpw3MlxvlHEd8YU4cBxZiEyOQdwSLix62Ar1sWrx7d5e3raPOzaPLv3db+lMocv8A0dzpKskkwjy/7epPlqLAfI+ldc/aEJRcYxv4nHT9mZIyUpSr4Ho2FwyRoEjUKo2AFgK8qUnJ2z2YxUVUVSPKvpO4eUxfaW7sq6HzXQj12NeTrINTvzPs+w86np+jxi/ozT8v8djbDQKjyp2aWcCIsDltfvWt0I0/qrTiypxVXt6HlazRzjmm5JO3t7Vc+l/lDY8YWchYXmjbx7E9dP516E3+Vde8U9ot/Ix/pZYfayJNf7L+GOMXOEjdzsqlvYXrulbowJW6PKeW+CvjUlxM8yoZpBGCwvmswZ1AJG9goHka35ZrG1GK4NU5KFJLg2//AElH8f8AFfV5cmXsuzFr7Zr33+VZe+fR0HDvX0dI24NhHiiCPIJLE5Wtbu37otc7DT5Vzk03aKSduz5isADdlGu5AsLnxuayZNOnbR2x5mtmUYcLMWt2UaDqWcufkBYVljhzN10JL1bl/RolkxJe82/RV/Y6ijCiwFuv716UYqKpGFybds7qSAoDO87Qkwqw/lbX5i3515/aMW8afkzPqFcbO+Usavw1iwBQkG5tpe4NW0OWLxU3wTgkugT4QibHuUkMYN8rLubWGl/HeskKyamTjKvgco1LK6Yu49ft2BkMltMxt7aaaVm1V9605Wcsvvc2bXlyEphYwdyL++te1pIuOGKZtxKoIZ1oOgUAUBV4lw6OeMxyqGU9P1B6Hzqs4KaqR2wZ8mCanjdMUNysixskRjXMRdmhVrqP5Ta19dbmuXcJKl9jZ/yMnNSnbripNb+fiMOF8Fhg1REz2sXCKD/aBV4Y4x4Rmz6vLm2lJ15W2XpYwylTqCLH0OldEZjI8vYb4TDyxYqMFMK3axyZb5lNyGA/rGoPqK05H1yTj4nab6mmvEz0MnB3cJF8VdzpHGZQCT90GurWdK3X0OjWVbuvoekcLwEcESxxLkRdl8L61jlJydszSk27ZaqpAUAUAUAUBHiIVdSrC4IsRVZRUk0yGk1TMjFwUYea8sfaxW0YC+XzKj2ryo6VYclzXVHz8v2MqxdEt1aEfEXV5nMSkKTooH6DasWZxnkbgtjhOnLYccC5aZ2DTDKg1yndv2Fa9NoZSfVNUvudseBt3I21eybBZxfjsOHsJG7x2Ubn9vnXHLnhjW5SeRR5FycQxk+sUQiToX3Pv+1ZVl1GX3I9K9Tl15JcKjv+D4pvtYoj/iv+RU/ptQ+cn0J7vI+ZB/B8Uv2cWT6r/k0/TZ1xk+g7vIuJB2mOj3WOUeWh/Sl6qHgpC8sfU6h5oUHLPG8TeYuPyB/Cpjrop1kTiws64kqHGGxaSC6OrehrXDJGauLs7KSfBJNCrqVdQyncEXB+Rq6dcEkOE4fFFfs440J3yqB+QqXJvlktt8lmoII5JlXcgVVyS5IbSI0xWY90X86hTvgXZYq5Il5nnxqonwEUMjE97tXKgDpa25oDENzfxj40YL4bBduU7Swd8oXzPj5UJ2NhyxPxFmf4+LDRqAMnYsWJOt732A096EGhoAoAoDM848xnD5IIBnxM2ka+A/qP6fPwNcsk3HZcsrJtcHXLPKqwfWTN22IbVnbWx8Bf8/yqIYUt3uyIwS3fJS+lbmCXBcNaWA2lLqiaX1J10O+gNdi404rxv4WGMP8AWTFRfpcgC7G2wvUpAUDmLGaN2HdO3ca2u2tKQNmt7C+/WoBzNCrCzKGHgReolFSVNENJ8ifE8rwMbrmQ/dP71jnoMUt1t8Dk8EXxsQ/wKdfsYt7eDC//ALVX9JlXu5H+fuR3UlxIkXhuK64n+2rLDqP8/oT0ZP8AIlXhEh+3iHPoLfrVlp5v3psnu34stYfhca+J9a6xwQiWUEiJOMxduIFuXvY2GgtrXai4zoAoDzfk5u35g4nNuIVSBT739ip96ElTi3FMdPxvEYPBzGNRCqlzqsOxZwvVzcAa9akE82PxccsfCcDOZZ1UviMXN3jGpNxpc3bXa+mg9IAo5x4RicHNgUj4ljpJsTOI2zOAuXTMQoGlrjx3qQaXhuLbD8fxUUkjmOeESoGYkLk3sCbAfa2qviQIsHzAI4sXxqZM7O3Y4WM+F7D30vbwbxqsY+11EJbnfMHDMVFg3xeM4tNDigudYo2VY1O4TJu/he9XLFTmDHy47+AwzizzP8RKNv8ATAtp4MC1SDZc8cMdmWZQWULZrdLG9/TWiILnL/NAmIjlGVzsRs37GjQFvFuJz/HlIWOhChb6Xt1H4/KlbAp4/E4nDYgZpWdtGtc2N+lqkHfHnxcLI8kxBe5AUmy2tpbbqKKgM+NcxyDs4oR9YyqWPgWAsAPHWoSAp43DicPkZ8Q5Z76Bjpa3n51KBY4/xGWNcOO0cHs8z2Nibnr7VCQGGCw2LlLyyP2YZDkGY2W9ug8B13oDP8BwU08rmKTKwFy5J1v6eNSyD0iBCFUE3IAF/HzqpISyBVLHQAXJ8hrQHnf0GxFsFPim+1isS8p97fnm96Es4+iT67FcUxv+7iezU/djvb3DD2oGUeROLQ4bi3Fxi5FilaUMpkIGZAXtYnwBX3HhUg4k4p8fzDgXUH4eNJGhY/8Act3WcA/yk2APXLeoBJ9OkTxDDYyMlSueByPB1uPlow/8qhkFf6TODdhwnhwZS0OHlQzqP6StmOnqRf71SlWwQ14bwrl6HJKnwhzEZMz5jcnTusT+IoCQjt+aR1XC4X2Ln/NCfA0bc4Qh3VlaykgMLEG35VNEGew6jE48NChVQwY+QBuSbbXqeEQW+VvrcfJJ/wAm9zYfhUPgk+4j63ioG4Vh/aL/AJ08AHOx7TFRRDwA+bH/AOUQKkmIEHEmeQHKrn2tZT7WqfAEfMWP+JmQgEIe6l+tzYn3/KiBb4sol4ksdu6Cq28hqajwBr+MyFcPKRvkP5VAMpyHjEV3jIOd7W00soP71Zg3FVBzJGGUqwBBFiD1B3FARYPBxxIEiRUQbKosB8hQHPD+HxQJkhjSNb3yoABf0FAVeJcvYXEOHnw8UjjZmUE/5oCz/Dou0WTs07RFyK2UXVfAHoPKgO8bgo5VySoki3vlYAi420NASSxhlKsAykWIIuCPMHegFGE5TwUT548LArb3CC/+KAYw8PiWRpVjQSPozgDM1trnc0BxPwuFzdokJ8bUB8xKLDC/Zqq2U2AAGuw/GqZZdMGysnSbKGDmWNikcKBhoxU6WFhe+X19jXFZ5X01uvzyKKb4oiw+Is4cQxZ2UG673fM2+XwH41Vaie23h97/AKIU35FkyIR28kKAhgM17nQ2JvbodvSuizPp6mqRbr2tlbGYuOQEvAhZVJOc7ZTqL213X5t5VR6l09vr5fiI7z0JZ5kNyYEJi0JOya6bLsB3tNrirPO6e3HP59Sev0JJsq4g5Yos2neOhzEMTc22sv41MsslPpX5z/RLk7oll4p9WrBRdkL2ZrCwtfW2t7i2nWoef2U0uVZDybWQ8NSLtQVhRCwYgjcWIBuLaXvp6GrQyuTSrn+CYytjmuxcKAKAKAKAKAKAKAKAKAKA+OoIsQCD0NQ1ezBH8OmndXu7aDT08KjojttwRSPhwkdrZEtt9kdNqju4+SHSvIk7MWtYW8LValwTRy0CndVPXUDrvUOMXyiKRHHg1C2Iza5rtqSfH1qFjilXIUUdyYdG+0qm+9wDttUuEXyg0mR4rBrJbNsOmn7X9qrPGp1ZDjZMkSgkgAE7kDf18auopcImjupJP//Z"/>
          <p:cNvSpPr>
            <a:spLocks noChangeAspect="1" noChangeArrowheads="1"/>
          </p:cNvSpPr>
          <p:nvPr/>
        </p:nvSpPr>
        <p:spPr bwMode="auto">
          <a:xfrm>
            <a:off x="307975" y="-350838"/>
            <a:ext cx="1905000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9" name="Shape 258"/>
          <p:cNvSpPr txBox="1">
            <a:spLocks/>
          </p:cNvSpPr>
          <p:nvPr/>
        </p:nvSpPr>
        <p:spPr>
          <a:xfrm>
            <a:off x="-36512" y="1628800"/>
            <a:ext cx="6264696" cy="5112568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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Courier New" pitchFamily="49" charset="0"/>
              <a:buChar char="o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32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Funding Mechanism Considerations</a:t>
            </a:r>
          </a:p>
          <a:p>
            <a:pPr>
              <a:spcBef>
                <a:spcPts val="0"/>
              </a:spcBef>
              <a:buSzPct val="40000"/>
              <a:buFont typeface="Wingdings" panose="05000000000000000000" pitchFamily="2" charset="2"/>
              <a:buChar char="Ø"/>
            </a:pPr>
            <a:r>
              <a:rPr lang="en-US" sz="26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Who owns the bikes?</a:t>
            </a:r>
          </a:p>
          <a:p>
            <a:pPr>
              <a:spcBef>
                <a:spcPts val="0"/>
              </a:spcBef>
              <a:buSzPct val="40000"/>
              <a:buFont typeface="Wingdings" panose="05000000000000000000" pitchFamily="2" charset="2"/>
              <a:buChar char="Ø"/>
            </a:pPr>
            <a:r>
              <a:rPr lang="en-US" sz="26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Who collects the money?,</a:t>
            </a:r>
          </a:p>
          <a:p>
            <a:pPr>
              <a:spcBef>
                <a:spcPts val="0"/>
              </a:spcBef>
              <a:buSzPct val="40000"/>
              <a:buFont typeface="Wingdings" panose="05000000000000000000" pitchFamily="2" charset="2"/>
              <a:buChar char="Ø"/>
            </a:pPr>
            <a:r>
              <a:rPr lang="en-US" sz="26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Who pays who? Permit? Contract?</a:t>
            </a:r>
          </a:p>
          <a:p>
            <a:pPr>
              <a:spcBef>
                <a:spcPts val="0"/>
              </a:spcBef>
              <a:buSzPct val="40000"/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lang="en-US" sz="26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ow is the grant distributed?</a:t>
            </a:r>
          </a:p>
          <a:p>
            <a:pPr>
              <a:spcBef>
                <a:spcPts val="0"/>
              </a:spcBef>
              <a:buSzPct val="40000"/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US" sz="26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oes the City top up any losses?</a:t>
            </a:r>
          </a:p>
          <a:p>
            <a:pPr>
              <a:spcBef>
                <a:spcPts val="0"/>
              </a:spcBef>
              <a:buSzPct val="40000"/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26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 the operator responsible for losses?</a:t>
            </a:r>
          </a:p>
          <a:p>
            <a:pPr>
              <a:spcBef>
                <a:spcPts val="0"/>
              </a:spcBef>
              <a:buSzPct val="40000"/>
              <a:buFont typeface="Wingdings" panose="05000000000000000000" pitchFamily="2" charset="2"/>
              <a:buChar char="Ø"/>
            </a:pPr>
            <a:r>
              <a:rPr lang="en-US" sz="26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Do you already have a sponsor?  </a:t>
            </a:r>
          </a:p>
          <a:p>
            <a:pPr>
              <a:spcBef>
                <a:spcPts val="0"/>
              </a:spcBef>
              <a:buSzPct val="40000"/>
              <a:buFont typeface="Wingdings" panose="05000000000000000000" pitchFamily="2" charset="2"/>
              <a:buChar char="Ø"/>
            </a:pPr>
            <a:r>
              <a:rPr lang="en-US" sz="26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If not, who’s responsible for the sponsor? </a:t>
            </a:r>
          </a:p>
          <a:p>
            <a:pPr>
              <a:spcBef>
                <a:spcPts val="0"/>
              </a:spcBef>
              <a:buSzPct val="40000"/>
              <a:buFont typeface="Wingdings" panose="05000000000000000000" pitchFamily="2" charset="2"/>
              <a:buChar char="Ø"/>
            </a:pPr>
            <a:r>
              <a:rPr lang="en-US" sz="26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Are Development Charges considered for expansion? </a:t>
            </a:r>
          </a:p>
          <a:p>
            <a:pPr>
              <a:spcBef>
                <a:spcPts val="0"/>
              </a:spcBef>
              <a:buSzPct val="40000"/>
              <a:buFont typeface="Wingdings" panose="05000000000000000000" pitchFamily="2" charset="2"/>
              <a:buChar char="Ø"/>
            </a:pPr>
            <a:r>
              <a:rPr lang="en-US" sz="26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Who is responsible for end of life replacement?</a:t>
            </a:r>
            <a:endParaRPr lang="en-US" sz="26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SzPct val="25000"/>
              <a:buFont typeface="Noto Symbol"/>
              <a:buNone/>
            </a:pPr>
            <a:endParaRPr lang="en-US" sz="2800" b="1" dirty="0" smtClean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290" name="Picture 2" descr="Image result for confusion funn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56" t="7924" r="10377" b="24409"/>
          <a:stretch/>
        </p:blipFill>
        <p:spPr bwMode="auto">
          <a:xfrm>
            <a:off x="6156176" y="1628800"/>
            <a:ext cx="2895600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559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RFP &amp; Contract </a:t>
            </a:r>
            <a:r>
              <a:rPr lang="en-CA" dirty="0" smtClean="0"/>
              <a:t>Considerations</a:t>
            </a:r>
            <a:endParaRPr lang="en-CA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 rot="5400000">
            <a:off x="4445733" y="-3141477"/>
            <a:ext cx="216023" cy="9180514"/>
          </a:xfrm>
          <a:prstGeom prst="rect">
            <a:avLst/>
          </a:prstGeom>
          <a:solidFill>
            <a:srgbClr val="005278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CA" dirty="0"/>
          </a:p>
        </p:txBody>
      </p:sp>
      <p:sp>
        <p:nvSpPr>
          <p:cNvPr id="14" name="AutoShape 2" descr="data:image/jpeg;base64,/9j/4AAQSkZJRgABAQAAAQABAAD/2wCEAAkGBxQTEBUUEhQUFhUXGSIYGRgYGSAgIBwfHhwhHB4gIyAYHSgiHB4mIB0fIjEhJSkrLjEuGh8zODMsNyguLisBCgoKDg0OGhAQGy4kICUsNC0tNDAsLCwsLC8sLCwvLCwsLDcsLCwtLC8vLCwsLCwsLCwsLCwsLCwsLCwsLCwsLP/AABEIAFgAoAMBEQACEQEDEQH/xAAbAAACAwEBAQAAAAAAAAAAAAAABQMEBgIHAf/EADwQAAIBAgQDBgIIBQMFAAAAAAECAwARBBIhMQUGQRMiUWFxkRSBByMyYqGxwdEVQlKi4TNTchZDgsLx/8QAGgEBAAMBAQEAAAAAAAAAAAAAAAECBAMFBv/EADERAAICAQMBBQcEAgMAAAAAAAABAhEDBCExEgUTQVFhIjJxkaGx8BSBwdFSchXh8f/aAAwDAQACEQMRAD8A9xoAoAoAoAoAoD47AAkkADUk9KLcN0Y3HfSHEJRFhonxDk5RY5QT5Egk+1q9CHZ8unqm+lHmz7Sh1dONdT+Raj52iVkXEZIy9/sSCQLbTvFQMp99jVHoptNw3r0r5F1r4JpZKV+Tv5moRgQCCCDqCOtYuDenZ9oAoAoAoAoAoAoAoAoAoAoAoAoAoAoAoDz/AOlji7JHHh0Nu0uz+gtYehN/avU7NxKUnN+HB5HauZxisa8eTHcmYGRsSsiqxEamTb7dhbKCdO8Tl+Zrfq5xWNp+O3w9f2PO0WOTyKSXG/x9P3Gi8LxUmSL4GFELhmC2BNjrdsxZR6Vw73FG5dbbrb/w0d1mnUO7VXvx9z0fgc696FIHiSLRbkWOp2AYkbX1sda8nMntJyts9nDJbwUaSGc0qqpZiFUakk2Arg3W7NMYuTqKtiVOaoW/01nkW9s8cTsvuBrXJZ4vi3+xufZuaPvuMX5OST+Q4w04dQwDAfeUqfZheuqdqzFODg6f0dktSUCgCgCgF3FuKLDYFkDHXvX29FGv4Vk1WqhhW7Sfrf28TTp9PLLuk69BcvMVozJ/qAOFay5SLgm4uxvt5VjXaaWN5PeSdOlVX8W/4NL0Fz6OHVre/wCEPsPOroGU3Ui4NepjyRyRUovZnnzg4ScZcklXKhQBQGa4tzUEYrCA5G7E6fK29edn7QUX0wVmaeoS2iU+F8bxU0mVOzPU3GgHyrlh1WoyyqNFYZcknSHmB4xeQwyr2co6XuG9DW3HqLn3c1Uvv8DtHJv0vZiDnfhebEQzlQ6pHJ3TsWVS6AjqDrp93zr2NJlqEoLxa+XDMesw9WSM3vSfz8DK8E4483ZwSSNKZnZpc97IFHcy30WxBe4tsB0rdmwKFzSqlt6+d/Y8/BqHOoSd23fpXFffYaQCK2KfCSw9pMjSFy1mTMQSoFu6FBJJ6kja1cH1ewsidJ1xz/dmiPR7bxyVtXzx/VDnkzBg4mfEhlYOka5lNwXC9+x62IHua4aqdY4464b+XgadJC8ksid2l8/Ez/0ocXZphhwbIgDMP6mO1/QfnXz2syNy6PA+87C0sY43mfL2Xov+xxw/Fdlg8CpmaFHRi7qB0FwLspAuT4dK6xl044K6Riy4+81OeSh1NNUn9Xyjv+MqgLLjZJGVwFjIXvrmA/ljBvYnY1PeJbqV/nwI/Syl7MsKimt3vs6/2o21bDwRZxTjsMDBXa7kXCKLtYbm3QeZtV445S3RZQbKnD+bcPKbZuzP3yoHuGIq0sMkWeOSH1cjmYjE4czqLsodJJFbNfq1xsPWvmsmJ6mK9pJxlJO/ie7DIsDe1pqLXyBOG5IZVDF2cCwC2AKknqbnfwpHSdGGcE+pyrwrj9w9R1ZIyapK/HzG/JTH4dr7Zzb2H63rd2K28D8r2+n8mPtNLvV8DQV655wUAl5sxpjw9lNi5y/Lr+H51j12VwxbeOxxzy6YiLg3LQmgzs5Un7FttPHxrFp9CsmPqbryOOPB1RtlvkhMrzq2jiwI9CwP4117OXTKafO38ltOqbRX53Np4yNDl3HkdK59o7ZItc0V1PvI0uAlE+HRm6gE26EdR4G4vXqafK5QUzRGpw3MlxvlHEd8YU4cBxZiEyOQdwSLix62Ar1sWrx7d5e3raPOzaPLv3db+lMocv8A0dzpKskkwjy/7epPlqLAfI+ldc/aEJRcYxv4nHT9mZIyUpSr4Ho2FwyRoEjUKo2AFgK8qUnJ2z2YxUVUVSPKvpO4eUxfaW7sq6HzXQj12NeTrINTvzPs+w86np+jxi/ozT8v8djbDQKjyp2aWcCIsDltfvWt0I0/qrTiypxVXt6HlazRzjmm5JO3t7Vc+l/lDY8YWchYXmjbx7E9dP516E3+Vde8U9ot/Ix/pZYfayJNf7L+GOMXOEjdzsqlvYXrulbowJW6PKeW+CvjUlxM8yoZpBGCwvmswZ1AJG9goHka35ZrG1GK4NU5KFJLg2//AElH8f8AFfV5cmXsuzFr7Zr33+VZe+fR0HDvX0dI24NhHiiCPIJLE5Wtbu37otc7DT5Vzk03aKSduz5isADdlGu5AsLnxuayZNOnbR2x5mtmUYcLMWt2UaDqWcufkBYVljhzN10JL1bl/RolkxJe82/RV/Y6ijCiwFuv716UYqKpGFybds7qSAoDO87Qkwqw/lbX5i3515/aMW8afkzPqFcbO+Usavw1iwBQkG5tpe4NW0OWLxU3wTgkugT4QibHuUkMYN8rLubWGl/HeskKyamTjKvgco1LK6Yu49ft2BkMltMxt7aaaVm1V9605Wcsvvc2bXlyEphYwdyL++te1pIuOGKZtxKoIZ1oOgUAUBV4lw6OeMxyqGU9P1B6Hzqs4KaqR2wZ8mCanjdMUNysixskRjXMRdmhVrqP5Ta19dbmuXcJKl9jZ/yMnNSnbripNb+fiMOF8Fhg1REz2sXCKD/aBV4Y4x4Rmz6vLm2lJ15W2XpYwylTqCLH0OldEZjI8vYb4TDyxYqMFMK3axyZb5lNyGA/rGoPqK05H1yTj4nab6mmvEz0MnB3cJF8VdzpHGZQCT90GurWdK3X0OjWVbuvoekcLwEcESxxLkRdl8L61jlJydszSk27ZaqpAUAUAUAUBHiIVdSrC4IsRVZRUk0yGk1TMjFwUYea8sfaxW0YC+XzKj2ryo6VYclzXVHz8v2MqxdEt1aEfEXV5nMSkKTooH6DasWZxnkbgtjhOnLYccC5aZ2DTDKg1yndv2Fa9NoZSfVNUvudseBt3I21eybBZxfjsOHsJG7x2Ubn9vnXHLnhjW5SeRR5FycQxk+sUQiToX3Pv+1ZVl1GX3I9K9Tl15JcKjv+D4pvtYoj/iv+RU/ptQ+cn0J7vI+ZB/B8Uv2cWT6r/k0/TZ1xk+g7vIuJB2mOj3WOUeWh/Sl6qHgpC8sfU6h5oUHLPG8TeYuPyB/Cpjrop1kTiws64kqHGGxaSC6OrehrXDJGauLs7KSfBJNCrqVdQyncEXB+Rq6dcEkOE4fFFfs440J3yqB+QqXJvlktt8lmoII5JlXcgVVyS5IbSI0xWY90X86hTvgXZYq5Il5nnxqonwEUMjE97tXKgDpa25oDENzfxj40YL4bBduU7Swd8oXzPj5UJ2NhyxPxFmf4+LDRqAMnYsWJOt732A096EGhoAoAoDM848xnD5IIBnxM2ka+A/qP6fPwNcsk3HZcsrJtcHXLPKqwfWTN22IbVnbWx8Bf8/yqIYUt3uyIwS3fJS+lbmCXBcNaWA2lLqiaX1J10O+gNdi404rxv4WGMP8AWTFRfpcgC7G2wvUpAUDmLGaN2HdO3ca2u2tKQNmt7C+/WoBzNCrCzKGHgReolFSVNENJ8ifE8rwMbrmQ/dP71jnoMUt1t8Dk8EXxsQ/wKdfsYt7eDC//ALVX9JlXu5H+fuR3UlxIkXhuK64n+2rLDqP8/oT0ZP8AIlXhEh+3iHPoLfrVlp5v3psnu34stYfhca+J9a6xwQiWUEiJOMxduIFuXvY2GgtrXai4zoAoDzfk5u35g4nNuIVSBT739ip96ElTi3FMdPxvEYPBzGNRCqlzqsOxZwvVzcAa9akE82PxccsfCcDOZZ1UviMXN3jGpNxpc3bXa+mg9IAo5x4RicHNgUj4ljpJsTOI2zOAuXTMQoGlrjx3qQaXhuLbD8fxUUkjmOeESoGYkLk3sCbAfa2qviQIsHzAI4sXxqZM7O3Y4WM+F7D30vbwbxqsY+11EJbnfMHDMVFg3xeM4tNDigudYo2VY1O4TJu/he9XLFTmDHy47+AwzizzP8RKNv8ATAtp4MC1SDZc8cMdmWZQWULZrdLG9/TWiILnL/NAmIjlGVzsRs37GjQFvFuJz/HlIWOhChb6Xt1H4/KlbAp4/E4nDYgZpWdtGtc2N+lqkHfHnxcLI8kxBe5AUmy2tpbbqKKgM+NcxyDs4oR9YyqWPgWAsAPHWoSAp43DicPkZ8Q5Z76Bjpa3n51KBY4/xGWNcOO0cHs8z2Nibnr7VCQGGCw2LlLyyP2YZDkGY2W9ug8B13oDP8BwU08rmKTKwFy5J1v6eNSyD0iBCFUE3IAF/HzqpISyBVLHQAXJ8hrQHnf0GxFsFPim+1isS8p97fnm96Es4+iT67FcUxv+7iezU/djvb3DD2oGUeROLQ4bi3Fxi5FilaUMpkIGZAXtYnwBX3HhUg4k4p8fzDgXUH4eNJGhY/8Act3WcA/yk2APXLeoBJ9OkTxDDYyMlSueByPB1uPlow/8qhkFf6TODdhwnhwZS0OHlQzqP6StmOnqRf71SlWwQ14bwrl6HJKnwhzEZMz5jcnTusT+IoCQjt+aR1XC4X2Ln/NCfA0bc4Qh3VlaykgMLEG35VNEGew6jE48NChVQwY+QBuSbbXqeEQW+VvrcfJJ/wAm9zYfhUPgk+4j63ioG4Vh/aL/AJ08AHOx7TFRRDwA+bH/AOUQKkmIEHEmeQHKrn2tZT7WqfAEfMWP+JmQgEIe6l+tzYn3/KiBb4sol4ksdu6Cq28hqajwBr+MyFcPKRvkP5VAMpyHjEV3jIOd7W00soP71Zg3FVBzJGGUqwBBFiD1B3FARYPBxxIEiRUQbKosB8hQHPD+HxQJkhjSNb3yoABf0FAVeJcvYXEOHnw8UjjZmUE/5oCz/Dou0WTs07RFyK2UXVfAHoPKgO8bgo5VySoki3vlYAi420NASSxhlKsAykWIIuCPMHegFGE5TwUT548LArb3CC/+KAYw8PiWRpVjQSPozgDM1trnc0BxPwuFzdokJ8bUB8xKLDC/Zqq2U2AAGuw/GqZZdMGysnSbKGDmWNikcKBhoxU6WFhe+X19jXFZ5X01uvzyKKb4oiw+Is4cQxZ2UG673fM2+XwH41Vaie23h97/AKIU35FkyIR28kKAhgM17nQ2JvbodvSuizPp6mqRbr2tlbGYuOQEvAhZVJOc7ZTqL213X5t5VR6l09vr5fiI7z0JZ5kNyYEJi0JOya6bLsB3tNrirPO6e3HP59Sev0JJsq4g5Yos2neOhzEMTc22sv41MsslPpX5z/RLk7oll4p9WrBRdkL2ZrCwtfW2t7i2nWoef2U0uVZDybWQ8NSLtQVhRCwYgjcWIBuLaXvp6GrQyuTSrn+CYytjmuxcKAKAKAKAKAKAKAKAKAKA+OoIsQCD0NQ1ezBH8OmndXu7aDT08KjojttwRSPhwkdrZEtt9kdNqju4+SHSvIk7MWtYW8LValwTRy0CndVPXUDrvUOMXyiKRHHg1C2Iza5rtqSfH1qFjilXIUUdyYdG+0qm+9wDttUuEXyg0mR4rBrJbNsOmn7X9qrPGp1ZDjZMkSgkgAE7kDf18auopcImjupJP//Z"/>
          <p:cNvSpPr>
            <a:spLocks noChangeAspect="1" noChangeArrowheads="1"/>
          </p:cNvSpPr>
          <p:nvPr/>
        </p:nvSpPr>
        <p:spPr bwMode="auto">
          <a:xfrm>
            <a:off x="155575" y="-503238"/>
            <a:ext cx="1905000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5" name="AutoShape 4" descr="data:image/jpeg;base64,/9j/4AAQSkZJRgABAQAAAQABAAD/2wCEAAkGBxQTEBUUEhQUFhUXGSIYGRgYGSAgIBwfHhwhHB4gIyAYHSgiHB4mIB0fIjEhJSkrLjEuGh8zODMsNyguLisBCgoKDg0OGhAQGy4kICUsNC0tNDAsLCwsLC8sLCwvLCwsLDcsLCwtLC8vLCwsLCwsLCwsLCwsLCwsLCwsLCwsLP/AABEIAFgAoAMBEQACEQEDEQH/xAAbAAACAwEBAQAAAAAAAAAAAAAABQMEBgIHAf/EADwQAAIBAgQDBgIIBQMFAAAAAAECAwARBBIhMQUGQRMiUWFxkRSBByMyYqGxwdEVQlKi4TNTchZDgsLx/8QAGgEBAAMBAQEAAAAAAAAAAAAAAAECBAMFBv/EADERAAICAQMBBQcEAgMAAAAAAAABAhEDBCExEgUTQVFhIjJxkaGx8BSBwdFSchXh8f/aAAwDAQACEQMRAD8A9xoAoAoAoAoAoD47AAkkADUk9KLcN0Y3HfSHEJRFhonxDk5RY5QT5Egk+1q9CHZ8unqm+lHmz7Sh1dONdT+Raj52iVkXEZIy9/sSCQLbTvFQMp99jVHoptNw3r0r5F1r4JpZKV+Tv5moRgQCCCDqCOtYuDenZ9oAoAoAoAoAoAoAoAoAoAoAoAoAoAoAoDz/AOlji7JHHh0Nu0uz+gtYehN/avU7NxKUnN+HB5HauZxisa8eTHcmYGRsSsiqxEamTb7dhbKCdO8Tl+Zrfq5xWNp+O3w9f2PO0WOTyKSXG/x9P3Gi8LxUmSL4GFELhmC2BNjrdsxZR6Vw73FG5dbbrb/w0d1mnUO7VXvx9z0fgc696FIHiSLRbkWOp2AYkbX1sda8nMntJyts9nDJbwUaSGc0qqpZiFUakk2Arg3W7NMYuTqKtiVOaoW/01nkW9s8cTsvuBrXJZ4vi3+xufZuaPvuMX5OST+Q4w04dQwDAfeUqfZheuqdqzFODg6f0dktSUCgCgCgF3FuKLDYFkDHXvX29FGv4Vk1WqhhW7Sfrf28TTp9PLLuk69BcvMVozJ/qAOFay5SLgm4uxvt5VjXaaWN5PeSdOlVX8W/4NL0Fz6OHVre/wCEPsPOroGU3Ui4NepjyRyRUovZnnzg4ScZcklXKhQBQGa4tzUEYrCA5G7E6fK29edn7QUX0wVmaeoS2iU+F8bxU0mVOzPU3GgHyrlh1WoyyqNFYZcknSHmB4xeQwyr2co6XuG9DW3HqLn3c1Uvv8DtHJv0vZiDnfhebEQzlQ6pHJ3TsWVS6AjqDrp93zr2NJlqEoLxa+XDMesw9WSM3vSfz8DK8E4483ZwSSNKZnZpc97IFHcy30WxBe4tsB0rdmwKFzSqlt6+d/Y8/BqHOoSd23fpXFffYaQCK2KfCSw9pMjSFy1mTMQSoFu6FBJJ6kja1cH1ewsidJ1xz/dmiPR7bxyVtXzx/VDnkzBg4mfEhlYOka5lNwXC9+x62IHua4aqdY4464b+XgadJC8ksid2l8/Ez/0ocXZphhwbIgDMP6mO1/QfnXz2syNy6PA+87C0sY43mfL2Xov+xxw/Fdlg8CpmaFHRi7qB0FwLspAuT4dK6xl044K6Riy4+81OeSh1NNUn9Xyjv+MqgLLjZJGVwFjIXvrmA/ljBvYnY1PeJbqV/nwI/Syl7MsKimt3vs6/2o21bDwRZxTjsMDBXa7kXCKLtYbm3QeZtV445S3RZQbKnD+bcPKbZuzP3yoHuGIq0sMkWeOSH1cjmYjE4czqLsodJJFbNfq1xsPWvmsmJ6mK9pJxlJO/ie7DIsDe1pqLXyBOG5IZVDF2cCwC2AKknqbnfwpHSdGGcE+pyrwrj9w9R1ZIyapK/HzG/JTH4dr7Zzb2H63rd2K28D8r2+n8mPtNLvV8DQV655wUAl5sxpjw9lNi5y/Lr+H51j12VwxbeOxxzy6YiLg3LQmgzs5Un7FttPHxrFp9CsmPqbryOOPB1RtlvkhMrzq2jiwI9CwP4117OXTKafO38ltOqbRX53Np4yNDl3HkdK59o7ZItc0V1PvI0uAlE+HRm6gE26EdR4G4vXqafK5QUzRGpw3MlxvlHEd8YU4cBxZiEyOQdwSLix62Ar1sWrx7d5e3raPOzaPLv3db+lMocv8A0dzpKskkwjy/7epPlqLAfI+ldc/aEJRcYxv4nHT9mZIyUpSr4Ho2FwyRoEjUKo2AFgK8qUnJ2z2YxUVUVSPKvpO4eUxfaW7sq6HzXQj12NeTrINTvzPs+w86np+jxi/ozT8v8djbDQKjyp2aWcCIsDltfvWt0I0/qrTiypxVXt6HlazRzjmm5JO3t7Vc+l/lDY8YWchYXmjbx7E9dP516E3+Vde8U9ot/Ix/pZYfayJNf7L+GOMXOEjdzsqlvYXrulbowJW6PKeW+CvjUlxM8yoZpBGCwvmswZ1AJG9goHka35ZrG1GK4NU5KFJLg2//AElH8f8AFfV5cmXsuzFr7Zr33+VZe+fR0HDvX0dI24NhHiiCPIJLE5Wtbu37otc7DT5Vzk03aKSduz5isADdlGu5AsLnxuayZNOnbR2x5mtmUYcLMWt2UaDqWcufkBYVljhzN10JL1bl/RolkxJe82/RV/Y6ijCiwFuv716UYqKpGFybds7qSAoDO87Qkwqw/lbX5i3515/aMW8afkzPqFcbO+Usavw1iwBQkG5tpe4NW0OWLxU3wTgkugT4QibHuUkMYN8rLubWGl/HeskKyamTjKvgco1LK6Yu49ft2BkMltMxt7aaaVm1V9605Wcsvvc2bXlyEphYwdyL++te1pIuOGKZtxKoIZ1oOgUAUBV4lw6OeMxyqGU9P1B6Hzqs4KaqR2wZ8mCanjdMUNysixskRjXMRdmhVrqP5Ta19dbmuXcJKl9jZ/yMnNSnbripNb+fiMOF8Fhg1REz2sXCKD/aBV4Y4x4Rmz6vLm2lJ15W2XpYwylTqCLH0OldEZjI8vYb4TDyxYqMFMK3axyZb5lNyGA/rGoPqK05H1yTj4nab6mmvEz0MnB3cJF8VdzpHGZQCT90GurWdK3X0OjWVbuvoekcLwEcESxxLkRdl8L61jlJydszSk27ZaqpAUAUAUAUBHiIVdSrC4IsRVZRUk0yGk1TMjFwUYea8sfaxW0YC+XzKj2ryo6VYclzXVHz8v2MqxdEt1aEfEXV5nMSkKTooH6DasWZxnkbgtjhOnLYccC5aZ2DTDKg1yndv2Fa9NoZSfVNUvudseBt3I21eybBZxfjsOHsJG7x2Ubn9vnXHLnhjW5SeRR5FycQxk+sUQiToX3Pv+1ZVl1GX3I9K9Tl15JcKjv+D4pvtYoj/iv+RU/ptQ+cn0J7vI+ZB/B8Uv2cWT6r/k0/TZ1xk+g7vIuJB2mOj3WOUeWh/Sl6qHgpC8sfU6h5oUHLPG8TeYuPyB/Cpjrop1kTiws64kqHGGxaSC6OrehrXDJGauLs7KSfBJNCrqVdQyncEXB+Rq6dcEkOE4fFFfs440J3yqB+QqXJvlktt8lmoII5JlXcgVVyS5IbSI0xWY90X86hTvgXZYq5Il5nnxqonwEUMjE97tXKgDpa25oDENzfxj40YL4bBduU7Swd8oXzPj5UJ2NhyxPxFmf4+LDRqAMnYsWJOt732A096EGhoAoAoDM848xnD5IIBnxM2ka+A/qP6fPwNcsk3HZcsrJtcHXLPKqwfWTN22IbVnbWx8Bf8/yqIYUt3uyIwS3fJS+lbmCXBcNaWA2lLqiaX1J10O+gNdi404rxv4WGMP8AWTFRfpcgC7G2wvUpAUDmLGaN2HdO3ca2u2tKQNmt7C+/WoBzNCrCzKGHgReolFSVNENJ8ifE8rwMbrmQ/dP71jnoMUt1t8Dk8EXxsQ/wKdfsYt7eDC//ALVX9JlXu5H+fuR3UlxIkXhuK64n+2rLDqP8/oT0ZP8AIlXhEh+3iHPoLfrVlp5v3psnu34stYfhca+J9a6xwQiWUEiJOMxduIFuXvY2GgtrXai4zoAoDzfk5u35g4nNuIVSBT739ip96ElTi3FMdPxvEYPBzGNRCqlzqsOxZwvVzcAa9akE82PxccsfCcDOZZ1UviMXN3jGpNxpc3bXa+mg9IAo5x4RicHNgUj4ljpJsTOI2zOAuXTMQoGlrjx3qQaXhuLbD8fxUUkjmOeESoGYkLk3sCbAfa2qviQIsHzAI4sXxqZM7O3Y4WM+F7D30vbwbxqsY+11EJbnfMHDMVFg3xeM4tNDigudYo2VY1O4TJu/he9XLFTmDHy47+AwzizzP8RKNv8ATAtp4MC1SDZc8cMdmWZQWULZrdLG9/TWiILnL/NAmIjlGVzsRs37GjQFvFuJz/HlIWOhChb6Xt1H4/KlbAp4/E4nDYgZpWdtGtc2N+lqkHfHnxcLI8kxBe5AUmy2tpbbqKKgM+NcxyDs4oR9YyqWPgWAsAPHWoSAp43DicPkZ8Q5Z76Bjpa3n51KBY4/xGWNcOO0cHs8z2Nibnr7VCQGGCw2LlLyyP2YZDkGY2W9ug8B13oDP8BwU08rmKTKwFy5J1v6eNSyD0iBCFUE3IAF/HzqpISyBVLHQAXJ8hrQHnf0GxFsFPim+1isS8p97fnm96Es4+iT67FcUxv+7iezU/djvb3DD2oGUeROLQ4bi3Fxi5FilaUMpkIGZAXtYnwBX3HhUg4k4p8fzDgXUH4eNJGhY/8Act3WcA/yk2APXLeoBJ9OkTxDDYyMlSueByPB1uPlow/8qhkFf6TODdhwnhwZS0OHlQzqP6StmOnqRf71SlWwQ14bwrl6HJKnwhzEZMz5jcnTusT+IoCQjt+aR1XC4X2Ln/NCfA0bc4Qh3VlaykgMLEG35VNEGew6jE48NChVQwY+QBuSbbXqeEQW+VvrcfJJ/wAm9zYfhUPgk+4j63ioG4Vh/aL/AJ08AHOx7TFRRDwA+bH/AOUQKkmIEHEmeQHKrn2tZT7WqfAEfMWP+JmQgEIe6l+tzYn3/KiBb4sol4ksdu6Cq28hqajwBr+MyFcPKRvkP5VAMpyHjEV3jIOd7W00soP71Zg3FVBzJGGUqwBBFiD1B3FARYPBxxIEiRUQbKosB8hQHPD+HxQJkhjSNb3yoABf0FAVeJcvYXEOHnw8UjjZmUE/5oCz/Dou0WTs07RFyK2UXVfAHoPKgO8bgo5VySoki3vlYAi420NASSxhlKsAykWIIuCPMHegFGE5TwUT548LArb3CC/+KAYw8PiWRpVjQSPozgDM1trnc0BxPwuFzdokJ8bUB8xKLDC/Zqq2U2AAGuw/GqZZdMGysnSbKGDmWNikcKBhoxU6WFhe+X19jXFZ5X01uvzyKKb4oiw+Is4cQxZ2UG673fM2+XwH41Vaie23h97/AKIU35FkyIR28kKAhgM17nQ2JvbodvSuizPp6mqRbr2tlbGYuOQEvAhZVJOc7ZTqL213X5t5VR6l09vr5fiI7z0JZ5kNyYEJi0JOya6bLsB3tNrirPO6e3HP59Sev0JJsq4g5Yos2neOhzEMTc22sv41MsslPpX5z/RLk7oll4p9WrBRdkL2ZrCwtfW2t7i2nWoef2U0uVZDybWQ8NSLtQVhRCwYgjcWIBuLaXvp6GrQyuTSrn+CYytjmuxcKAKAKAKAKAKAKAKAKAKA+OoIsQCD0NQ1ezBH8OmndXu7aDT08KjojttwRSPhwkdrZEtt9kdNqju4+SHSvIk7MWtYW8LValwTRy0CndVPXUDrvUOMXyiKRHHg1C2Iza5rtqSfH1qFjilXIUUdyYdG+0qm+9wDttUuEXyg0mR4rBrJbNsOmn7X9qrPGp1ZDjZMkSgkgAE7kDf18auopcImjupJP//Z"/>
          <p:cNvSpPr>
            <a:spLocks noChangeAspect="1" noChangeArrowheads="1"/>
          </p:cNvSpPr>
          <p:nvPr/>
        </p:nvSpPr>
        <p:spPr bwMode="auto">
          <a:xfrm>
            <a:off x="307975" y="-350838"/>
            <a:ext cx="1905000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9" name="Shape 258"/>
          <p:cNvSpPr txBox="1">
            <a:spLocks/>
          </p:cNvSpPr>
          <p:nvPr/>
        </p:nvSpPr>
        <p:spPr>
          <a:xfrm>
            <a:off x="251520" y="1628800"/>
            <a:ext cx="8892480" cy="1800200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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Courier New" pitchFamily="49" charset="0"/>
              <a:buChar char="o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32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Liability and Indemnity</a:t>
            </a:r>
          </a:p>
          <a:p>
            <a:pPr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It depends on the set-up of the relationship between city/government, operator and vendor</a:t>
            </a:r>
          </a:p>
          <a:p>
            <a:pPr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endParaRPr lang="en-US" sz="2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SzPct val="25000"/>
              <a:buFont typeface="Noto Symbol"/>
              <a:buNone/>
            </a:pPr>
            <a:endParaRPr lang="en-US" sz="2800" b="1" dirty="0" smtClean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338" name="Picture 2" descr="Image result for destroyed bike share bik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200703"/>
            <a:ext cx="3995936" cy="2657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hape 258"/>
          <p:cNvSpPr txBox="1">
            <a:spLocks/>
          </p:cNvSpPr>
          <p:nvPr/>
        </p:nvSpPr>
        <p:spPr>
          <a:xfrm>
            <a:off x="251520" y="3429000"/>
            <a:ext cx="4680520" cy="2919968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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Courier New" pitchFamily="49" charset="0"/>
              <a:buChar char="o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Cities </a:t>
            </a:r>
            <a: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are ultimately liable, </a:t>
            </a:r>
            <a:r>
              <a:rPr lang="en-US" sz="2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but </a:t>
            </a:r>
            <a: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risk is </a:t>
            </a:r>
            <a:r>
              <a:rPr lang="en-US" sz="2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low</a:t>
            </a:r>
          </a:p>
          <a:p>
            <a:pPr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endParaRPr lang="en-US" sz="2800" dirty="0" smtClean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Be very clear on who replaces bicycles, when and how</a:t>
            </a:r>
            <a:endParaRPr lang="en-US" sz="2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endParaRPr lang="en-US" sz="2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SzPct val="25000"/>
              <a:buFont typeface="Noto Symbol"/>
              <a:buNone/>
            </a:pPr>
            <a:endParaRPr lang="en-US" sz="2800" b="1" dirty="0" smtClean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343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Service Levels Discussion</a:t>
            </a:r>
            <a:endParaRPr lang="en-CA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 rot="5400000">
            <a:off x="4445733" y="-3141477"/>
            <a:ext cx="216023" cy="9180514"/>
          </a:xfrm>
          <a:prstGeom prst="rect">
            <a:avLst/>
          </a:prstGeom>
          <a:solidFill>
            <a:srgbClr val="F25F5C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CA" dirty="0"/>
          </a:p>
        </p:txBody>
      </p:sp>
      <p:sp>
        <p:nvSpPr>
          <p:cNvPr id="14" name="AutoShape 2" descr="data:image/jpeg;base64,/9j/4AAQSkZJRgABAQAAAQABAAD/2wCEAAkGBxQTEBUUEhQUFhUXGSIYGRgYGSAgIBwfHhwhHB4gIyAYHSgiHB4mIB0fIjEhJSkrLjEuGh8zODMsNyguLisBCgoKDg0OGhAQGy4kICUsNC0tNDAsLCwsLC8sLCwvLCwsLDcsLCwtLC8vLCwsLCwsLCwsLCwsLCwsLCwsLCwsLP/AABEIAFgAoAMBEQACEQEDEQH/xAAbAAACAwEBAQAAAAAAAAAAAAAABQMEBgIHAf/EADwQAAIBAgQDBgIIBQMFAAAAAAECAwARBBIhMQUGQRMiUWFxkRSBByMyYqGxwdEVQlKi4TNTchZDgsLx/8QAGgEBAAMBAQEAAAAAAAAAAAAAAAECBAMFBv/EADERAAICAQMBBQcEAgMAAAAAAAABAhEDBCExEgUTQVFhIjJxkaGx8BSBwdFSchXh8f/aAAwDAQACEQMRAD8A9xoAoAoAoAoAoD47AAkkADUk9KLcN0Y3HfSHEJRFhonxDk5RY5QT5Egk+1q9CHZ8unqm+lHmz7Sh1dONdT+Raj52iVkXEZIy9/sSCQLbTvFQMp99jVHoptNw3r0r5F1r4JpZKV+Tv5moRgQCCCDqCOtYuDenZ9oAoAoAoAoAoAoAoAoAoAoAoAoAoAoAoDz/AOlji7JHHh0Nu0uz+gtYehN/avU7NxKUnN+HB5HauZxisa8eTHcmYGRsSsiqxEamTb7dhbKCdO8Tl+Zrfq5xWNp+O3w9f2PO0WOTyKSXG/x9P3Gi8LxUmSL4GFELhmC2BNjrdsxZR6Vw73FG5dbbrb/w0d1mnUO7VXvx9z0fgc696FIHiSLRbkWOp2AYkbX1sda8nMntJyts9nDJbwUaSGc0qqpZiFUakk2Arg3W7NMYuTqKtiVOaoW/01nkW9s8cTsvuBrXJZ4vi3+xufZuaPvuMX5OST+Q4w04dQwDAfeUqfZheuqdqzFODg6f0dktSUCgCgCgF3FuKLDYFkDHXvX29FGv4Vk1WqhhW7Sfrf28TTp9PLLuk69BcvMVozJ/qAOFay5SLgm4uxvt5VjXaaWN5PeSdOlVX8W/4NL0Fz6OHVre/wCEPsPOroGU3Ui4NepjyRyRUovZnnzg4ScZcklXKhQBQGa4tzUEYrCA5G7E6fK29edn7QUX0wVmaeoS2iU+F8bxU0mVOzPU3GgHyrlh1WoyyqNFYZcknSHmB4xeQwyr2co6XuG9DW3HqLn3c1Uvv8DtHJv0vZiDnfhebEQzlQ6pHJ3TsWVS6AjqDrp93zr2NJlqEoLxa+XDMesw9WSM3vSfz8DK8E4483ZwSSNKZnZpc97IFHcy30WxBe4tsB0rdmwKFzSqlt6+d/Y8/BqHOoSd23fpXFffYaQCK2KfCSw9pMjSFy1mTMQSoFu6FBJJ6kja1cH1ewsidJ1xz/dmiPR7bxyVtXzx/VDnkzBg4mfEhlYOka5lNwXC9+x62IHua4aqdY4464b+XgadJC8ksid2l8/Ez/0ocXZphhwbIgDMP6mO1/QfnXz2syNy6PA+87C0sY43mfL2Xov+xxw/Fdlg8CpmaFHRi7qB0FwLspAuT4dK6xl044K6Riy4+81OeSh1NNUn9Xyjv+MqgLLjZJGVwFjIXvrmA/ljBvYnY1PeJbqV/nwI/Syl7MsKimt3vs6/2o21bDwRZxTjsMDBXa7kXCKLtYbm3QeZtV445S3RZQbKnD+bcPKbZuzP3yoHuGIq0sMkWeOSH1cjmYjE4czqLsodJJFbNfq1xsPWvmsmJ6mK9pJxlJO/ie7DIsDe1pqLXyBOG5IZVDF2cCwC2AKknqbnfwpHSdGGcE+pyrwrj9w9R1ZIyapK/HzG/JTH4dr7Zzb2H63rd2K28D8r2+n8mPtNLvV8DQV655wUAl5sxpjw9lNi5y/Lr+H51j12VwxbeOxxzy6YiLg3LQmgzs5Un7FttPHxrFp9CsmPqbryOOPB1RtlvkhMrzq2jiwI9CwP4117OXTKafO38ltOqbRX53Np4yNDl3HkdK59o7ZItc0V1PvI0uAlE+HRm6gE26EdR4G4vXqafK5QUzRGpw3MlxvlHEd8YU4cBxZiEyOQdwSLix62Ar1sWrx7d5e3raPOzaPLv3db+lMocv8A0dzpKskkwjy/7epPlqLAfI+ldc/aEJRcYxv4nHT9mZIyUpSr4Ho2FwyRoEjUKo2AFgK8qUnJ2z2YxUVUVSPKvpO4eUxfaW7sq6HzXQj12NeTrINTvzPs+w86np+jxi/ozT8v8djbDQKjyp2aWcCIsDltfvWt0I0/qrTiypxVXt6HlazRzjmm5JO3t7Vc+l/lDY8YWchYXmjbx7E9dP516E3+Vde8U9ot/Ix/pZYfayJNf7L+GOMXOEjdzsqlvYXrulbowJW6PKeW+CvjUlxM8yoZpBGCwvmswZ1AJG9goHka35ZrG1GK4NU5KFJLg2//AElH8f8AFfV5cmXsuzFr7Zr33+VZe+fR0HDvX0dI24NhHiiCPIJLE5Wtbu37otc7DT5Vzk03aKSduz5isADdlGu5AsLnxuayZNOnbR2x5mtmUYcLMWt2UaDqWcufkBYVljhzN10JL1bl/RolkxJe82/RV/Y6ijCiwFuv716UYqKpGFybds7qSAoDO87Qkwqw/lbX5i3515/aMW8afkzPqFcbO+Usavw1iwBQkG5tpe4NW0OWLxU3wTgkugT4QibHuUkMYN8rLubWGl/HeskKyamTjKvgco1LK6Yu49ft2BkMltMxt7aaaVm1V9605Wcsvvc2bXlyEphYwdyL++te1pIuOGKZtxKoIZ1oOgUAUBV4lw6OeMxyqGU9P1B6Hzqs4KaqR2wZ8mCanjdMUNysixskRjXMRdmhVrqP5Ta19dbmuXcJKl9jZ/yMnNSnbripNb+fiMOF8Fhg1REz2sXCKD/aBV4Y4x4Rmz6vLm2lJ15W2XpYwylTqCLH0OldEZjI8vYb4TDyxYqMFMK3axyZb5lNyGA/rGoPqK05H1yTj4nab6mmvEz0MnB3cJF8VdzpHGZQCT90GurWdK3X0OjWVbuvoekcLwEcESxxLkRdl8L61jlJydszSk27ZaqpAUAUAUAUBHiIVdSrC4IsRVZRUk0yGk1TMjFwUYea8sfaxW0YC+XzKj2ryo6VYclzXVHz8v2MqxdEt1aEfEXV5nMSkKTooH6DasWZxnkbgtjhOnLYccC5aZ2DTDKg1yndv2Fa9NoZSfVNUvudseBt3I21eybBZxfjsOHsJG7x2Ubn9vnXHLnhjW5SeRR5FycQxk+sUQiToX3Pv+1ZVl1GX3I9K9Tl15JcKjv+D4pvtYoj/iv+RU/ptQ+cn0J7vI+ZB/B8Uv2cWT6r/k0/TZ1xk+g7vIuJB2mOj3WOUeWh/Sl6qHgpC8sfU6h5oUHLPG8TeYuPyB/Cpjrop1kTiws64kqHGGxaSC6OrehrXDJGauLs7KSfBJNCrqVdQyncEXB+Rq6dcEkOE4fFFfs440J3yqB+QqXJvlktt8lmoII5JlXcgVVyS5IbSI0xWY90X86hTvgXZYq5Il5nnxqonwEUMjE97tXKgDpa25oDENzfxj40YL4bBduU7Swd8oXzPj5UJ2NhyxPxFmf4+LDRqAMnYsWJOt732A096EGhoAoAoDM848xnD5IIBnxM2ka+A/qP6fPwNcsk3HZcsrJtcHXLPKqwfWTN22IbVnbWx8Bf8/yqIYUt3uyIwS3fJS+lbmCXBcNaWA2lLqiaX1J10O+gNdi404rxv4WGMP8AWTFRfpcgC7G2wvUpAUDmLGaN2HdO3ca2u2tKQNmt7C+/WoBzNCrCzKGHgReolFSVNENJ8ifE8rwMbrmQ/dP71jnoMUt1t8Dk8EXxsQ/wKdfsYt7eDC//ALVX9JlXu5H+fuR3UlxIkXhuK64n+2rLDqP8/oT0ZP8AIlXhEh+3iHPoLfrVlp5v3psnu34stYfhca+J9a6xwQiWUEiJOMxduIFuXvY2GgtrXai4zoAoDzfk5u35g4nNuIVSBT739ip96ElTi3FMdPxvEYPBzGNRCqlzqsOxZwvVzcAa9akE82PxccsfCcDOZZ1UviMXN3jGpNxpc3bXa+mg9IAo5x4RicHNgUj4ljpJsTOI2zOAuXTMQoGlrjx3qQaXhuLbD8fxUUkjmOeESoGYkLk3sCbAfa2qviQIsHzAI4sXxqZM7O3Y4WM+F7D30vbwbxqsY+11EJbnfMHDMVFg3xeM4tNDigudYo2VY1O4TJu/he9XLFTmDHy47+AwzizzP8RKNv8ATAtp4MC1SDZc8cMdmWZQWULZrdLG9/TWiILnL/NAmIjlGVzsRs37GjQFvFuJz/HlIWOhChb6Xt1H4/KlbAp4/E4nDYgZpWdtGtc2N+lqkHfHnxcLI8kxBe5AUmy2tpbbqKKgM+NcxyDs4oR9YyqWPgWAsAPHWoSAp43DicPkZ8Q5Z76Bjpa3n51KBY4/xGWNcOO0cHs8z2Nibnr7VCQGGCw2LlLyyP2YZDkGY2W9ug8B13oDP8BwU08rmKTKwFy5J1v6eNSyD0iBCFUE3IAF/HzqpISyBVLHQAXJ8hrQHnf0GxFsFPim+1isS8p97fnm96Es4+iT67FcUxv+7iezU/djvb3DD2oGUeROLQ4bi3Fxi5FilaUMpkIGZAXtYnwBX3HhUg4k4p8fzDgXUH4eNJGhY/8Act3WcA/yk2APXLeoBJ9OkTxDDYyMlSueByPB1uPlow/8qhkFf6TODdhwnhwZS0OHlQzqP6StmOnqRf71SlWwQ14bwrl6HJKnwhzEZMz5jcnTusT+IoCQjt+aR1XC4X2Ln/NCfA0bc4Qh3VlaykgMLEG35VNEGew6jE48NChVQwY+QBuSbbXqeEQW+VvrcfJJ/wAm9zYfhUPgk+4j63ioG4Vh/aL/AJ08AHOx7TFRRDwA+bH/AOUQKkmIEHEmeQHKrn2tZT7WqfAEfMWP+JmQgEIe6l+tzYn3/KiBb4sol4ksdu6Cq28hqajwBr+MyFcPKRvkP5VAMpyHjEV3jIOd7W00soP71Zg3FVBzJGGUqwBBFiD1B3FARYPBxxIEiRUQbKosB8hQHPD+HxQJkhjSNb3yoABf0FAVeJcvYXEOHnw8UjjZmUE/5oCz/Dou0WTs07RFyK2UXVfAHoPKgO8bgo5VySoki3vlYAi420NASSxhlKsAykWIIuCPMHegFGE5TwUT548LArb3CC/+KAYw8PiWRpVjQSPozgDM1trnc0BxPwuFzdokJ8bUB8xKLDC/Zqq2U2AAGuw/GqZZdMGysnSbKGDmWNikcKBhoxU6WFhe+X19jXFZ5X01uvzyKKb4oiw+Is4cQxZ2UG673fM2+XwH41Vaie23h97/AKIU35FkyIR28kKAhgM17nQ2JvbodvSuizPp6mqRbr2tlbGYuOQEvAhZVJOc7ZTqL213X5t5VR6l09vr5fiI7z0JZ5kNyYEJi0JOya6bLsB3tNrirPO6e3HP59Sev0JJsq4g5Yos2neOhzEMTc22sv41MsslPpX5z/RLk7oll4p9WrBRdkL2ZrCwtfW2t7i2nWoef2U0uVZDybWQ8NSLtQVhRCwYgjcWIBuLaXvp6GrQyuTSrn+CYytjmuxcKAKAKAKAKAKAKAKAKAKA+OoIsQCD0NQ1ezBH8OmndXu7aDT08KjojttwRSPhwkdrZEtt9kdNqju4+SHSvIk7MWtYW8LValwTRy0CndVPXUDrvUOMXyiKRHHg1C2Iza5rtqSfH1qFjilXIUUdyYdG+0qm+9wDttUuEXyg0mR4rBrJbNsOmn7X9qrPGp1ZDjZMkSgkgAE7kDf18auopcImjupJP//Z"/>
          <p:cNvSpPr>
            <a:spLocks noChangeAspect="1" noChangeArrowheads="1"/>
          </p:cNvSpPr>
          <p:nvPr/>
        </p:nvSpPr>
        <p:spPr bwMode="auto">
          <a:xfrm>
            <a:off x="155575" y="-503238"/>
            <a:ext cx="1905000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5" name="AutoShape 4" descr="data:image/jpeg;base64,/9j/4AAQSkZJRgABAQAAAQABAAD/2wCEAAkGBxQTEBUUEhQUFhUXGSIYGRgYGSAgIBwfHhwhHB4gIyAYHSgiHB4mIB0fIjEhJSkrLjEuGh8zODMsNyguLisBCgoKDg0OGhAQGy4kICUsNC0tNDAsLCwsLC8sLCwvLCwsLDcsLCwtLC8vLCwsLCwsLCwsLCwsLCwsLCwsLCwsLP/AABEIAFgAoAMBEQACEQEDEQH/xAAbAAACAwEBAQAAAAAAAAAAAAAABQMEBgIHAf/EADwQAAIBAgQDBgIIBQMFAAAAAAECAwARBBIhMQUGQRMiUWFxkRSBByMyYqGxwdEVQlKi4TNTchZDgsLx/8QAGgEBAAMBAQEAAAAAAAAAAAAAAAECBAMFBv/EADERAAICAQMBBQcEAgMAAAAAAAABAhEDBCExEgUTQVFhIjJxkaGx8BSBwdFSchXh8f/aAAwDAQACEQMRAD8A9xoAoAoAoAoAoD47AAkkADUk9KLcN0Y3HfSHEJRFhonxDk5RY5QT5Egk+1q9CHZ8unqm+lHmz7Sh1dONdT+Raj52iVkXEZIy9/sSCQLbTvFQMp99jVHoptNw3r0r5F1r4JpZKV+Tv5moRgQCCCDqCOtYuDenZ9oAoAoAoAoAoAoAoAoAoAoAoAoAoAoAoDz/AOlji7JHHh0Nu0uz+gtYehN/avU7NxKUnN+HB5HauZxisa8eTHcmYGRsSsiqxEamTb7dhbKCdO8Tl+Zrfq5xWNp+O3w9f2PO0WOTyKSXG/x9P3Gi8LxUmSL4GFELhmC2BNjrdsxZR6Vw73FG5dbbrb/w0d1mnUO7VXvx9z0fgc696FIHiSLRbkWOp2AYkbX1sda8nMntJyts9nDJbwUaSGc0qqpZiFUakk2Arg3W7NMYuTqKtiVOaoW/01nkW9s8cTsvuBrXJZ4vi3+xufZuaPvuMX5OST+Q4w04dQwDAfeUqfZheuqdqzFODg6f0dktSUCgCgCgF3FuKLDYFkDHXvX29FGv4Vk1WqhhW7Sfrf28TTp9PLLuk69BcvMVozJ/qAOFay5SLgm4uxvt5VjXaaWN5PeSdOlVX8W/4NL0Fz6OHVre/wCEPsPOroGU3Ui4NepjyRyRUovZnnzg4ScZcklXKhQBQGa4tzUEYrCA5G7E6fK29edn7QUX0wVmaeoS2iU+F8bxU0mVOzPU3GgHyrlh1WoyyqNFYZcknSHmB4xeQwyr2co6XuG9DW3HqLn3c1Uvv8DtHJv0vZiDnfhebEQzlQ6pHJ3TsWVS6AjqDrp93zr2NJlqEoLxa+XDMesw9WSM3vSfz8DK8E4483ZwSSNKZnZpc97IFHcy30WxBe4tsB0rdmwKFzSqlt6+d/Y8/BqHOoSd23fpXFffYaQCK2KfCSw9pMjSFy1mTMQSoFu6FBJJ6kja1cH1ewsidJ1xz/dmiPR7bxyVtXzx/VDnkzBg4mfEhlYOka5lNwXC9+x62IHua4aqdY4464b+XgadJC8ksid2l8/Ez/0ocXZphhwbIgDMP6mO1/QfnXz2syNy6PA+87C0sY43mfL2Xov+xxw/Fdlg8CpmaFHRi7qB0FwLspAuT4dK6xl044K6Riy4+81OeSh1NNUn9Xyjv+MqgLLjZJGVwFjIXvrmA/ljBvYnY1PeJbqV/nwI/Syl7MsKimt3vs6/2o21bDwRZxTjsMDBXa7kXCKLtYbm3QeZtV445S3RZQbKnD+bcPKbZuzP3yoHuGIq0sMkWeOSH1cjmYjE4czqLsodJJFbNfq1xsPWvmsmJ6mK9pJxlJO/ie7DIsDe1pqLXyBOG5IZVDF2cCwC2AKknqbnfwpHSdGGcE+pyrwrj9w9R1ZIyapK/HzG/JTH4dr7Zzb2H63rd2K28D8r2+n8mPtNLvV8DQV655wUAl5sxpjw9lNi5y/Lr+H51j12VwxbeOxxzy6YiLg3LQmgzs5Un7FttPHxrFp9CsmPqbryOOPB1RtlvkhMrzq2jiwI9CwP4117OXTKafO38ltOqbRX53Np4yNDl3HkdK59o7ZItc0V1PvI0uAlE+HRm6gE26EdR4G4vXqafK5QUzRGpw3MlxvlHEd8YU4cBxZiEyOQdwSLix62Ar1sWrx7d5e3raPOzaPLv3db+lMocv8A0dzpKskkwjy/7epPlqLAfI+ldc/aEJRcYxv4nHT9mZIyUpSr4Ho2FwyRoEjUKo2AFgK8qUnJ2z2YxUVUVSPKvpO4eUxfaW7sq6HzXQj12NeTrINTvzPs+w86np+jxi/ozT8v8djbDQKjyp2aWcCIsDltfvWt0I0/qrTiypxVXt6HlazRzjmm5JO3t7Vc+l/lDY8YWchYXmjbx7E9dP516E3+Vde8U9ot/Ix/pZYfayJNf7L+GOMXOEjdzsqlvYXrulbowJW6PKeW+CvjUlxM8yoZpBGCwvmswZ1AJG9goHka35ZrG1GK4NU5KFJLg2//AElH8f8AFfV5cmXsuzFr7Zr33+VZe+fR0HDvX0dI24NhHiiCPIJLE5Wtbu37otc7DT5Vzk03aKSduz5isADdlGu5AsLnxuayZNOnbR2x5mtmUYcLMWt2UaDqWcufkBYVljhzN10JL1bl/RolkxJe82/RV/Y6ijCiwFuv716UYqKpGFybds7qSAoDO87Qkwqw/lbX5i3515/aMW8afkzPqFcbO+Usavw1iwBQkG5tpe4NW0OWLxU3wTgkugT4QibHuUkMYN8rLubWGl/HeskKyamTjKvgco1LK6Yu49ft2BkMltMxt7aaaVm1V9605Wcsvvc2bXlyEphYwdyL++te1pIuOGKZtxKoIZ1oOgUAUBV4lw6OeMxyqGU9P1B6Hzqs4KaqR2wZ8mCanjdMUNysixskRjXMRdmhVrqP5Ta19dbmuXcJKl9jZ/yMnNSnbripNb+fiMOF8Fhg1REz2sXCKD/aBV4Y4x4Rmz6vLm2lJ15W2XpYwylTqCLH0OldEZjI8vYb4TDyxYqMFMK3axyZb5lNyGA/rGoPqK05H1yTj4nab6mmvEz0MnB3cJF8VdzpHGZQCT90GurWdK3X0OjWVbuvoekcLwEcESxxLkRdl8L61jlJydszSk27ZaqpAUAUAUAUBHiIVdSrC4IsRVZRUk0yGk1TMjFwUYea8sfaxW0YC+XzKj2ryo6VYclzXVHz8v2MqxdEt1aEfEXV5nMSkKTooH6DasWZxnkbgtjhOnLYccC5aZ2DTDKg1yndv2Fa9NoZSfVNUvudseBt3I21eybBZxfjsOHsJG7x2Ubn9vnXHLnhjW5SeRR5FycQxk+sUQiToX3Pv+1ZVl1GX3I9K9Tl15JcKjv+D4pvtYoj/iv+RU/ptQ+cn0J7vI+ZB/B8Uv2cWT6r/k0/TZ1xk+g7vIuJB2mOj3WOUeWh/Sl6qHgpC8sfU6h5oUHLPG8TeYuPyB/Cpjrop1kTiws64kqHGGxaSC6OrehrXDJGauLs7KSfBJNCrqVdQyncEXB+Rq6dcEkOE4fFFfs440J3yqB+QqXJvlktt8lmoII5JlXcgVVyS5IbSI0xWY90X86hTvgXZYq5Il5nnxqonwEUMjE97tXKgDpa25oDENzfxj40YL4bBduU7Swd8oXzPj5UJ2NhyxPxFmf4+LDRqAMnYsWJOt732A096EGhoAoAoDM848xnD5IIBnxM2ka+A/qP6fPwNcsk3HZcsrJtcHXLPKqwfWTN22IbVnbWx8Bf8/yqIYUt3uyIwS3fJS+lbmCXBcNaWA2lLqiaX1J10O+gNdi404rxv4WGMP8AWTFRfpcgC7G2wvUpAUDmLGaN2HdO3ca2u2tKQNmt7C+/WoBzNCrCzKGHgReolFSVNENJ8ifE8rwMbrmQ/dP71jnoMUt1t8Dk8EXxsQ/wKdfsYt7eDC//ALVX9JlXu5H+fuR3UlxIkXhuK64n+2rLDqP8/oT0ZP8AIlXhEh+3iHPoLfrVlp5v3psnu34stYfhca+J9a6xwQiWUEiJOMxduIFuXvY2GgtrXai4zoAoDzfk5u35g4nNuIVSBT739ip96ElTi3FMdPxvEYPBzGNRCqlzqsOxZwvVzcAa9akE82PxccsfCcDOZZ1UviMXN3jGpNxpc3bXa+mg9IAo5x4RicHNgUj4ljpJsTOI2zOAuXTMQoGlrjx3qQaXhuLbD8fxUUkjmOeESoGYkLk3sCbAfa2qviQIsHzAI4sXxqZM7O3Y4WM+F7D30vbwbxqsY+11EJbnfMHDMVFg3xeM4tNDigudYo2VY1O4TJu/he9XLFTmDHy47+AwzizzP8RKNv8ATAtp4MC1SDZc8cMdmWZQWULZrdLG9/TWiILnL/NAmIjlGVzsRs37GjQFvFuJz/HlIWOhChb6Xt1H4/KlbAp4/E4nDYgZpWdtGtc2N+lqkHfHnxcLI8kxBe5AUmy2tpbbqKKgM+NcxyDs4oR9YyqWPgWAsAPHWoSAp43DicPkZ8Q5Z76Bjpa3n51KBY4/xGWNcOO0cHs8z2Nibnr7VCQGGCw2LlLyyP2YZDkGY2W9ug8B13oDP8BwU08rmKTKwFy5J1v6eNSyD0iBCFUE3IAF/HzqpISyBVLHQAXJ8hrQHnf0GxFsFPim+1isS8p97fnm96Es4+iT67FcUxv+7iezU/djvb3DD2oGUeROLQ4bi3Fxi5FilaUMpkIGZAXtYnwBX3HhUg4k4p8fzDgXUH4eNJGhY/8Act3WcA/yk2APXLeoBJ9OkTxDDYyMlSueByPB1uPlow/8qhkFf6TODdhwnhwZS0OHlQzqP6StmOnqRf71SlWwQ14bwrl6HJKnwhzEZMz5jcnTusT+IoCQjt+aR1XC4X2Ln/NCfA0bc4Qh3VlaykgMLEG35VNEGew6jE48NChVQwY+QBuSbbXqeEQW+VvrcfJJ/wAm9zYfhUPgk+4j63ioG4Vh/aL/AJ08AHOx7TFRRDwA+bH/AOUQKkmIEHEmeQHKrn2tZT7WqfAEfMWP+JmQgEIe6l+tzYn3/KiBb4sol4ksdu6Cq28hqajwBr+MyFcPKRvkP5VAMpyHjEV3jIOd7W00soP71Zg3FVBzJGGUqwBBFiD1B3FARYPBxxIEiRUQbKosB8hQHPD+HxQJkhjSNb3yoABf0FAVeJcvYXEOHnw8UjjZmUE/5oCz/Dou0WTs07RFyK2UXVfAHoPKgO8bgo5VySoki3vlYAi420NASSxhlKsAykWIIuCPMHegFGE5TwUT548LArb3CC/+KAYw8PiWRpVjQSPozgDM1trnc0BxPwuFzdokJ8bUB8xKLDC/Zqq2U2AAGuw/GqZZdMGysnSbKGDmWNikcKBhoxU6WFhe+X19jXFZ5X01uvzyKKb4oiw+Is4cQxZ2UG673fM2+XwH41Vaie23h97/AKIU35FkyIR28kKAhgM17nQ2JvbodvSuizPp6mqRbr2tlbGYuOQEvAhZVJOc7ZTqL213X5t5VR6l09vr5fiI7z0JZ5kNyYEJi0JOya6bLsB3tNrirPO6e3HP59Sev0JJsq4g5Yos2neOhzEMTc22sv41MsslPpX5z/RLk7oll4p9WrBRdkL2ZrCwtfW2t7i2nWoef2U0uVZDybWQ8NSLtQVhRCwYgjcWIBuLaXvp6GrQyuTSrn+CYytjmuxcKAKAKAKAKAKAKAKAKAKA+OoIsQCD0NQ1ezBH8OmndXu7aDT08KjojttwRSPhwkdrZEtt9kdNqju4+SHSvIk7MWtYW8LValwTRy0CndVPXUDrvUOMXyiKRHHg1C2Iza5rtqSfH1qFjilXIUUdyYdG+0qm+9wDttUuEXyg0mR4rBrJbNsOmn7X9qrPGp1ZDjZMkSgkgAE7kDf18auopcImjupJP//Z"/>
          <p:cNvSpPr>
            <a:spLocks noChangeAspect="1" noChangeArrowheads="1"/>
          </p:cNvSpPr>
          <p:nvPr/>
        </p:nvSpPr>
        <p:spPr bwMode="auto">
          <a:xfrm>
            <a:off x="307975" y="-350838"/>
            <a:ext cx="1905000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15362" name="Picture 2" descr="Image result for service level agreement clipar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1" t="5732" r="5240" b="18750"/>
          <a:stretch/>
        </p:blipFill>
        <p:spPr bwMode="auto">
          <a:xfrm>
            <a:off x="5034528" y="4259952"/>
            <a:ext cx="4096896" cy="261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hape 258"/>
          <p:cNvSpPr txBox="1">
            <a:spLocks/>
          </p:cNvSpPr>
          <p:nvPr/>
        </p:nvSpPr>
        <p:spPr>
          <a:xfrm>
            <a:off x="251520" y="1844824"/>
            <a:ext cx="5760640" cy="4392488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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Courier New" pitchFamily="49" charset="0"/>
              <a:buChar char="o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32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Service Levels in RFP, Contract or Permit Process</a:t>
            </a:r>
            <a:endParaRPr lang="en-US" sz="2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What are the three most important guiding principles for setting service levels?</a:t>
            </a:r>
            <a:endParaRPr lang="en-US" sz="2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What elements are you considering or including?</a:t>
            </a:r>
            <a:endParaRPr lang="en-US" sz="2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What evaluation metrics will you use?</a:t>
            </a:r>
          </a:p>
          <a:p>
            <a:pPr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Maintenance Levels?</a:t>
            </a:r>
          </a:p>
          <a:p>
            <a:pPr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endParaRPr lang="en-US" sz="2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SzPct val="25000"/>
              <a:buFont typeface="Noto Symbol"/>
              <a:buNone/>
            </a:pPr>
            <a:endParaRPr lang="en-US" sz="2800" b="1" dirty="0" smtClean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776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Getting Service Levels right</a:t>
            </a:r>
            <a:endParaRPr lang="en-CA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 rot="5400000">
            <a:off x="4445733" y="-3141477"/>
            <a:ext cx="216023" cy="9180514"/>
          </a:xfrm>
          <a:prstGeom prst="rect">
            <a:avLst/>
          </a:prstGeom>
          <a:solidFill>
            <a:srgbClr val="F25F5C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CA" dirty="0"/>
          </a:p>
        </p:txBody>
      </p:sp>
      <p:sp>
        <p:nvSpPr>
          <p:cNvPr id="14" name="AutoShape 2" descr="data:image/jpeg;base64,/9j/4AAQSkZJRgABAQAAAQABAAD/2wCEAAkGBxQTEBUUEhQUFhUXGSIYGRgYGSAgIBwfHhwhHB4gIyAYHSgiHB4mIB0fIjEhJSkrLjEuGh8zODMsNyguLisBCgoKDg0OGhAQGy4kICUsNC0tNDAsLCwsLC8sLCwvLCwsLDcsLCwtLC8vLCwsLCwsLCwsLCwsLCwsLCwsLCwsLP/AABEIAFgAoAMBEQACEQEDEQH/xAAbAAACAwEBAQAAAAAAAAAAAAAABQMEBgIHAf/EADwQAAIBAgQDBgIIBQMFAAAAAAECAwARBBIhMQUGQRMiUWFxkRSBByMyYqGxwdEVQlKi4TNTchZDgsLx/8QAGgEBAAMBAQEAAAAAAAAAAAAAAAECBAMFBv/EADERAAICAQMBBQcEAgMAAAAAAAABAhEDBCExEgUTQVFhIjJxkaGx8BSBwdFSchXh8f/aAAwDAQACEQMRAD8A9xoAoAoAoAoAoD47AAkkADUk9KLcN0Y3HfSHEJRFhonxDk5RY5QT5Egk+1q9CHZ8unqm+lHmz7Sh1dONdT+Raj52iVkXEZIy9/sSCQLbTvFQMp99jVHoptNw3r0r5F1r4JpZKV+Tv5moRgQCCCDqCOtYuDenZ9oAoAoAoAoAoAoAoAoAoAoAoAoAoAoAoDz/AOlji7JHHh0Nu0uz+gtYehN/avU7NxKUnN+HB5HauZxisa8eTHcmYGRsSsiqxEamTb7dhbKCdO8Tl+Zrfq5xWNp+O3w9f2PO0WOTyKSXG/x9P3Gi8LxUmSL4GFELhmC2BNjrdsxZR6Vw73FG5dbbrb/w0d1mnUO7VXvx9z0fgc696FIHiSLRbkWOp2AYkbX1sda8nMntJyts9nDJbwUaSGc0qqpZiFUakk2Arg3W7NMYuTqKtiVOaoW/01nkW9s8cTsvuBrXJZ4vi3+xufZuaPvuMX5OST+Q4w04dQwDAfeUqfZheuqdqzFODg6f0dktSUCgCgCgF3FuKLDYFkDHXvX29FGv4Vk1WqhhW7Sfrf28TTp9PLLuk69BcvMVozJ/qAOFay5SLgm4uxvt5VjXaaWN5PeSdOlVX8W/4NL0Fz6OHVre/wCEPsPOroGU3Ui4NepjyRyRUovZnnzg4ScZcklXKhQBQGa4tzUEYrCA5G7E6fK29edn7QUX0wVmaeoS2iU+F8bxU0mVOzPU3GgHyrlh1WoyyqNFYZcknSHmB4xeQwyr2co6XuG9DW3HqLn3c1Uvv8DtHJv0vZiDnfhebEQzlQ6pHJ3TsWVS6AjqDrp93zr2NJlqEoLxa+XDMesw9WSM3vSfz8DK8E4483ZwSSNKZnZpc97IFHcy30WxBe4tsB0rdmwKFzSqlt6+d/Y8/BqHOoSd23fpXFffYaQCK2KfCSw9pMjSFy1mTMQSoFu6FBJJ6kja1cH1ewsidJ1xz/dmiPR7bxyVtXzx/VDnkzBg4mfEhlYOka5lNwXC9+x62IHua4aqdY4464b+XgadJC8ksid2l8/Ez/0ocXZphhwbIgDMP6mO1/QfnXz2syNy6PA+87C0sY43mfL2Xov+xxw/Fdlg8CpmaFHRi7qB0FwLspAuT4dK6xl044K6Riy4+81OeSh1NNUn9Xyjv+MqgLLjZJGVwFjIXvrmA/ljBvYnY1PeJbqV/nwI/Syl7MsKimt3vs6/2o21bDwRZxTjsMDBXa7kXCKLtYbm3QeZtV445S3RZQbKnD+bcPKbZuzP3yoHuGIq0sMkWeOSH1cjmYjE4czqLsodJJFbNfq1xsPWvmsmJ6mK9pJxlJO/ie7DIsDe1pqLXyBOG5IZVDF2cCwC2AKknqbnfwpHSdGGcE+pyrwrj9w9R1ZIyapK/HzG/JTH4dr7Zzb2H63rd2K28D8r2+n8mPtNLvV8DQV655wUAl5sxpjw9lNi5y/Lr+H51j12VwxbeOxxzy6YiLg3LQmgzs5Un7FttPHxrFp9CsmPqbryOOPB1RtlvkhMrzq2jiwI9CwP4117OXTKafO38ltOqbRX53Np4yNDl3HkdK59o7ZItc0V1PvI0uAlE+HRm6gE26EdR4G4vXqafK5QUzRGpw3MlxvlHEd8YU4cBxZiEyOQdwSLix62Ar1sWrx7d5e3raPOzaPLv3db+lMocv8A0dzpKskkwjy/7epPlqLAfI+ldc/aEJRcYxv4nHT9mZIyUpSr4Ho2FwyRoEjUKo2AFgK8qUnJ2z2YxUVUVSPKvpO4eUxfaW7sq6HzXQj12NeTrINTvzPs+w86np+jxi/ozT8v8djbDQKjyp2aWcCIsDltfvWt0I0/qrTiypxVXt6HlazRzjmm5JO3t7Vc+l/lDY8YWchYXmjbx7E9dP516E3+Vde8U9ot/Ix/pZYfayJNf7L+GOMXOEjdzsqlvYXrulbowJW6PKeW+CvjUlxM8yoZpBGCwvmswZ1AJG9goHka35ZrG1GK4NU5KFJLg2//AElH8f8AFfV5cmXsuzFr7Zr33+VZe+fR0HDvX0dI24NhHiiCPIJLE5Wtbu37otc7DT5Vzk03aKSduz5isADdlGu5AsLnxuayZNOnbR2x5mtmUYcLMWt2UaDqWcufkBYVljhzN10JL1bl/RolkxJe82/RV/Y6ijCiwFuv716UYqKpGFybds7qSAoDO87Qkwqw/lbX5i3515/aMW8afkzPqFcbO+Usavw1iwBQkG5tpe4NW0OWLxU3wTgkugT4QibHuUkMYN8rLubWGl/HeskKyamTjKvgco1LK6Yu49ft2BkMltMxt7aaaVm1V9605Wcsvvc2bXlyEphYwdyL++te1pIuOGKZtxKoIZ1oOgUAUBV4lw6OeMxyqGU9P1B6Hzqs4KaqR2wZ8mCanjdMUNysixskRjXMRdmhVrqP5Ta19dbmuXcJKl9jZ/yMnNSnbripNb+fiMOF8Fhg1REz2sXCKD/aBV4Y4x4Rmz6vLm2lJ15W2XpYwylTqCLH0OldEZjI8vYb4TDyxYqMFMK3axyZb5lNyGA/rGoPqK05H1yTj4nab6mmvEz0MnB3cJF8VdzpHGZQCT90GurWdK3X0OjWVbuvoekcLwEcESxxLkRdl8L61jlJydszSk27ZaqpAUAUAUAUBHiIVdSrC4IsRVZRUk0yGk1TMjFwUYea8sfaxW0YC+XzKj2ryo6VYclzXVHz8v2MqxdEt1aEfEXV5nMSkKTooH6DasWZxnkbgtjhOnLYccC5aZ2DTDKg1yndv2Fa9NoZSfVNUvudseBt3I21eybBZxfjsOHsJG7x2Ubn9vnXHLnhjW5SeRR5FycQxk+sUQiToX3Pv+1ZVl1GX3I9K9Tl15JcKjv+D4pvtYoj/iv+RU/ptQ+cn0J7vI+ZB/B8Uv2cWT6r/k0/TZ1xk+g7vIuJB2mOj3WOUeWh/Sl6qHgpC8sfU6h5oUHLPG8TeYuPyB/Cpjrop1kTiws64kqHGGxaSC6OrehrXDJGauLs7KSfBJNCrqVdQyncEXB+Rq6dcEkOE4fFFfs440J3yqB+QqXJvlktt8lmoII5JlXcgVVyS5IbSI0xWY90X86hTvgXZYq5Il5nnxqonwEUMjE97tXKgDpa25oDENzfxj40YL4bBduU7Swd8oXzPj5UJ2NhyxPxFmf4+LDRqAMnYsWJOt732A096EGhoAoAoDM848xnD5IIBnxM2ka+A/qP6fPwNcsk3HZcsrJtcHXLPKqwfWTN22IbVnbWx8Bf8/yqIYUt3uyIwS3fJS+lbmCXBcNaWA2lLqiaX1J10O+gNdi404rxv4WGMP8AWTFRfpcgC7G2wvUpAUDmLGaN2HdO3ca2u2tKQNmt7C+/WoBzNCrCzKGHgReolFSVNENJ8ifE8rwMbrmQ/dP71jnoMUt1t8Dk8EXxsQ/wKdfsYt7eDC//ALVX9JlXu5H+fuR3UlxIkXhuK64n+2rLDqP8/oT0ZP8AIlXhEh+3iHPoLfrVlp5v3psnu34stYfhca+J9a6xwQiWUEiJOMxduIFuXvY2GgtrXai4zoAoDzfk5u35g4nNuIVSBT739ip96ElTi3FMdPxvEYPBzGNRCqlzqsOxZwvVzcAa9akE82PxccsfCcDOZZ1UviMXN3jGpNxpc3bXa+mg9IAo5x4RicHNgUj4ljpJsTOI2zOAuXTMQoGlrjx3qQaXhuLbD8fxUUkjmOeESoGYkLk3sCbAfa2qviQIsHzAI4sXxqZM7O3Y4WM+F7D30vbwbxqsY+11EJbnfMHDMVFg3xeM4tNDigudYo2VY1O4TJu/he9XLFTmDHy47+AwzizzP8RKNv8ATAtp4MC1SDZc8cMdmWZQWULZrdLG9/TWiILnL/NAmIjlGVzsRs37GjQFvFuJz/HlIWOhChb6Xt1H4/KlbAp4/E4nDYgZpWdtGtc2N+lqkHfHnxcLI8kxBe5AUmy2tpbbqKKgM+NcxyDs4oR9YyqWPgWAsAPHWoSAp43DicPkZ8Q5Z76Bjpa3n51KBY4/xGWNcOO0cHs8z2Nibnr7VCQGGCw2LlLyyP2YZDkGY2W9ug8B13oDP8BwU08rmKTKwFy5J1v6eNSyD0iBCFUE3IAF/HzqpISyBVLHQAXJ8hrQHnf0GxFsFPim+1isS8p97fnm96Es4+iT67FcUxv+7iezU/djvb3DD2oGUeROLQ4bi3Fxi5FilaUMpkIGZAXtYnwBX3HhUg4k4p8fzDgXUH4eNJGhY/8Act3WcA/yk2APXLeoBJ9OkTxDDYyMlSueByPB1uPlow/8qhkFf6TODdhwnhwZS0OHlQzqP6StmOnqRf71SlWwQ14bwrl6HJKnwhzEZMz5jcnTusT+IoCQjt+aR1XC4X2Ln/NCfA0bc4Qh3VlaykgMLEG35VNEGew6jE48NChVQwY+QBuSbbXqeEQW+VvrcfJJ/wAm9zYfhUPgk+4j63ioG4Vh/aL/AJ08AHOx7TFRRDwA+bH/AOUQKkmIEHEmeQHKrn2tZT7WqfAEfMWP+JmQgEIe6l+tzYn3/KiBb4sol4ksdu6Cq28hqajwBr+MyFcPKRvkP5VAMpyHjEV3jIOd7W00soP71Zg3FVBzJGGUqwBBFiD1B3FARYPBxxIEiRUQbKosB8hQHPD+HxQJkhjSNb3yoABf0FAVeJcvYXEOHnw8UjjZmUE/5oCz/Dou0WTs07RFyK2UXVfAHoPKgO8bgo5VySoki3vlYAi420NASSxhlKsAykWIIuCPMHegFGE5TwUT548LArb3CC/+KAYw8PiWRpVjQSPozgDM1trnc0BxPwuFzdokJ8bUB8xKLDC/Zqq2U2AAGuw/GqZZdMGysnSbKGDmWNikcKBhoxU6WFhe+X19jXFZ5X01uvzyKKb4oiw+Is4cQxZ2UG673fM2+XwH41Vaie23h97/AKIU35FkyIR28kKAhgM17nQ2JvbodvSuizPp6mqRbr2tlbGYuOQEvAhZVJOc7ZTqL213X5t5VR6l09vr5fiI7z0JZ5kNyYEJi0JOya6bLsB3tNrirPO6e3HP59Sev0JJsq4g5Yos2neOhzEMTc22sv41MsslPpX5z/RLk7oll4p9WrBRdkL2ZrCwtfW2t7i2nWoef2U0uVZDybWQ8NSLtQVhRCwYgjcWIBuLaXvp6GrQyuTSrn+CYytjmuxcKAKAKAKAKAKAKAKAKAKA+OoIsQCD0NQ1ezBH8OmndXu7aDT08KjojttwRSPhwkdrZEtt9kdNqju4+SHSvIk7MWtYW8LValwTRy0CndVPXUDrvUOMXyiKRHHg1C2Iza5rtqSfH1qFjilXIUUdyYdG+0qm+9wDttUuEXyg0mR4rBrJbNsOmn7X9qrPGp1ZDjZMkSgkgAE7kDf18auopcImjupJP//Z"/>
          <p:cNvSpPr>
            <a:spLocks noChangeAspect="1" noChangeArrowheads="1"/>
          </p:cNvSpPr>
          <p:nvPr/>
        </p:nvSpPr>
        <p:spPr bwMode="auto">
          <a:xfrm>
            <a:off x="155575" y="-503238"/>
            <a:ext cx="1905000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5" name="AutoShape 4" descr="data:image/jpeg;base64,/9j/4AAQSkZJRgABAQAAAQABAAD/2wCEAAkGBxQTEBUUEhQUFhUXGSIYGRgYGSAgIBwfHhwhHB4gIyAYHSgiHB4mIB0fIjEhJSkrLjEuGh8zODMsNyguLisBCgoKDg0OGhAQGy4kICUsNC0tNDAsLCwsLC8sLCwvLCwsLDcsLCwtLC8vLCwsLCwsLCwsLCwsLCwsLCwsLCwsLP/AABEIAFgAoAMBEQACEQEDEQH/xAAbAAACAwEBAQAAAAAAAAAAAAAABQMEBgIHAf/EADwQAAIBAgQDBgIIBQMFAAAAAAECAwARBBIhMQUGQRMiUWFxkRSBByMyYqGxwdEVQlKi4TNTchZDgsLx/8QAGgEBAAMBAQEAAAAAAAAAAAAAAAECBAMFBv/EADERAAICAQMBBQcEAgMAAAAAAAABAhEDBCExEgUTQVFhIjJxkaGx8BSBwdFSchXh8f/aAAwDAQACEQMRAD8A9xoAoAoAoAoAoD47AAkkADUk9KLcN0Y3HfSHEJRFhonxDk5RY5QT5Egk+1q9CHZ8unqm+lHmz7Sh1dONdT+Raj52iVkXEZIy9/sSCQLbTvFQMp99jVHoptNw3r0r5F1r4JpZKV+Tv5moRgQCCCDqCOtYuDenZ9oAoAoAoAoAoAoAoAoAoAoAoAoAoAoAoDz/AOlji7JHHh0Nu0uz+gtYehN/avU7NxKUnN+HB5HauZxisa8eTHcmYGRsSsiqxEamTb7dhbKCdO8Tl+Zrfq5xWNp+O3w9f2PO0WOTyKSXG/x9P3Gi8LxUmSL4GFELhmC2BNjrdsxZR6Vw73FG5dbbrb/w0d1mnUO7VXvx9z0fgc696FIHiSLRbkWOp2AYkbX1sda8nMntJyts9nDJbwUaSGc0qqpZiFUakk2Arg3W7NMYuTqKtiVOaoW/01nkW9s8cTsvuBrXJZ4vi3+xufZuaPvuMX5OST+Q4w04dQwDAfeUqfZheuqdqzFODg6f0dktSUCgCgCgF3FuKLDYFkDHXvX29FGv4Vk1WqhhW7Sfrf28TTp9PLLuk69BcvMVozJ/qAOFay5SLgm4uxvt5VjXaaWN5PeSdOlVX8W/4NL0Fz6OHVre/wCEPsPOroGU3Ui4NepjyRyRUovZnnzg4ScZcklXKhQBQGa4tzUEYrCA5G7E6fK29edn7QUX0wVmaeoS2iU+F8bxU0mVOzPU3GgHyrlh1WoyyqNFYZcknSHmB4xeQwyr2co6XuG9DW3HqLn3c1Uvv8DtHJv0vZiDnfhebEQzlQ6pHJ3TsWVS6AjqDrp93zr2NJlqEoLxa+XDMesw9WSM3vSfz8DK8E4483ZwSSNKZnZpc97IFHcy30WxBe4tsB0rdmwKFzSqlt6+d/Y8/BqHOoSd23fpXFffYaQCK2KfCSw9pMjSFy1mTMQSoFu6FBJJ6kja1cH1ewsidJ1xz/dmiPR7bxyVtXzx/VDnkzBg4mfEhlYOka5lNwXC9+x62IHua4aqdY4464b+XgadJC8ksid2l8/Ez/0ocXZphhwbIgDMP6mO1/QfnXz2syNy6PA+87C0sY43mfL2Xov+xxw/Fdlg8CpmaFHRi7qB0FwLspAuT4dK6xl044K6Riy4+81OeSh1NNUn9Xyjv+MqgLLjZJGVwFjIXvrmA/ljBvYnY1PeJbqV/nwI/Syl7MsKimt3vs6/2o21bDwRZxTjsMDBXa7kXCKLtYbm3QeZtV445S3RZQbKnD+bcPKbZuzP3yoHuGIq0sMkWeOSH1cjmYjE4czqLsodJJFbNfq1xsPWvmsmJ6mK9pJxlJO/ie7DIsDe1pqLXyBOG5IZVDF2cCwC2AKknqbnfwpHSdGGcE+pyrwrj9w9R1ZIyapK/HzG/JTH4dr7Zzb2H63rd2K28D8r2+n8mPtNLvV8DQV655wUAl5sxpjw9lNi5y/Lr+H51j12VwxbeOxxzy6YiLg3LQmgzs5Un7FttPHxrFp9CsmPqbryOOPB1RtlvkhMrzq2jiwI9CwP4117OXTKafO38ltOqbRX53Np4yNDl3HkdK59o7ZItc0V1PvI0uAlE+HRm6gE26EdR4G4vXqafK5QUzRGpw3MlxvlHEd8YU4cBxZiEyOQdwSLix62Ar1sWrx7d5e3raPOzaPLv3db+lMocv8A0dzpKskkwjy/7epPlqLAfI+ldc/aEJRcYxv4nHT9mZIyUpSr4Ho2FwyRoEjUKo2AFgK8qUnJ2z2YxUVUVSPKvpO4eUxfaW7sq6HzXQj12NeTrINTvzPs+w86np+jxi/ozT8v8djbDQKjyp2aWcCIsDltfvWt0I0/qrTiypxVXt6HlazRzjmm5JO3t7Vc+l/lDY8YWchYXmjbx7E9dP516E3+Vde8U9ot/Ix/pZYfayJNf7L+GOMXOEjdzsqlvYXrulbowJW6PKeW+CvjUlxM8yoZpBGCwvmswZ1AJG9goHka35ZrG1GK4NU5KFJLg2//AElH8f8AFfV5cmXsuzFr7Zr33+VZe+fR0HDvX0dI24NhHiiCPIJLE5Wtbu37otc7DT5Vzk03aKSduz5isADdlGu5AsLnxuayZNOnbR2x5mtmUYcLMWt2UaDqWcufkBYVljhzN10JL1bl/RolkxJe82/RV/Y6ijCiwFuv716UYqKpGFybds7qSAoDO87Qkwqw/lbX5i3515/aMW8afkzPqFcbO+Usavw1iwBQkG5tpe4NW0OWLxU3wTgkugT4QibHuUkMYN8rLubWGl/HeskKyamTjKvgco1LK6Yu49ft2BkMltMxt7aaaVm1V9605Wcsvvc2bXlyEphYwdyL++te1pIuOGKZtxKoIZ1oOgUAUBV4lw6OeMxyqGU9P1B6Hzqs4KaqR2wZ8mCanjdMUNysixskRjXMRdmhVrqP5Ta19dbmuXcJKl9jZ/yMnNSnbripNb+fiMOF8Fhg1REz2sXCKD/aBV4Y4x4Rmz6vLm2lJ15W2XpYwylTqCLH0OldEZjI8vYb4TDyxYqMFMK3axyZb5lNyGA/rGoPqK05H1yTj4nab6mmvEz0MnB3cJF8VdzpHGZQCT90GurWdK3X0OjWVbuvoekcLwEcESxxLkRdl8L61jlJydszSk27ZaqpAUAUAUAUBHiIVdSrC4IsRVZRUk0yGk1TMjFwUYea8sfaxW0YC+XzKj2ryo6VYclzXVHz8v2MqxdEt1aEfEXV5nMSkKTooH6DasWZxnkbgtjhOnLYccC5aZ2DTDKg1yndv2Fa9NoZSfVNUvudseBt3I21eybBZxfjsOHsJG7x2Ubn9vnXHLnhjW5SeRR5FycQxk+sUQiToX3Pv+1ZVl1GX3I9K9Tl15JcKjv+D4pvtYoj/iv+RU/ptQ+cn0J7vI+ZB/B8Uv2cWT6r/k0/TZ1xk+g7vIuJB2mOj3WOUeWh/Sl6qHgpC8sfU6h5oUHLPG8TeYuPyB/Cpjrop1kTiws64kqHGGxaSC6OrehrXDJGauLs7KSfBJNCrqVdQyncEXB+Rq6dcEkOE4fFFfs440J3yqB+QqXJvlktt8lmoII5JlXcgVVyS5IbSI0xWY90X86hTvgXZYq5Il5nnxqonwEUMjE97tXKgDpa25oDENzfxj40YL4bBduU7Swd8oXzPj5UJ2NhyxPxFmf4+LDRqAMnYsWJOt732A096EGhoAoAoDM848xnD5IIBnxM2ka+A/qP6fPwNcsk3HZcsrJtcHXLPKqwfWTN22IbVnbWx8Bf8/yqIYUt3uyIwS3fJS+lbmCXBcNaWA2lLqiaX1J10O+gNdi404rxv4WGMP8AWTFRfpcgC7G2wvUpAUDmLGaN2HdO3ca2u2tKQNmt7C+/WoBzNCrCzKGHgReolFSVNENJ8ifE8rwMbrmQ/dP71jnoMUt1t8Dk8EXxsQ/wKdfsYt7eDC//ALVX9JlXu5H+fuR3UlxIkXhuK64n+2rLDqP8/oT0ZP8AIlXhEh+3iHPoLfrVlp5v3psnu34stYfhca+J9a6xwQiWUEiJOMxduIFuXvY2GgtrXai4zoAoDzfk5u35g4nNuIVSBT739ip96ElTi3FMdPxvEYPBzGNRCqlzqsOxZwvVzcAa9akE82PxccsfCcDOZZ1UviMXN3jGpNxpc3bXa+mg9IAo5x4RicHNgUj4ljpJsTOI2zOAuXTMQoGlrjx3qQaXhuLbD8fxUUkjmOeESoGYkLk3sCbAfa2qviQIsHzAI4sXxqZM7O3Y4WM+F7D30vbwbxqsY+11EJbnfMHDMVFg3xeM4tNDigudYo2VY1O4TJu/he9XLFTmDHy47+AwzizzP8RKNv8ATAtp4MC1SDZc8cMdmWZQWULZrdLG9/TWiILnL/NAmIjlGVzsRs37GjQFvFuJz/HlIWOhChb6Xt1H4/KlbAp4/E4nDYgZpWdtGtc2N+lqkHfHnxcLI8kxBe5AUmy2tpbbqKKgM+NcxyDs4oR9YyqWPgWAsAPHWoSAp43DicPkZ8Q5Z76Bjpa3n51KBY4/xGWNcOO0cHs8z2Nibnr7VCQGGCw2LlLyyP2YZDkGY2W9ug8B13oDP8BwU08rmKTKwFy5J1v6eNSyD0iBCFUE3IAF/HzqpISyBVLHQAXJ8hrQHnf0GxFsFPim+1isS8p97fnm96Es4+iT67FcUxv+7iezU/djvb3DD2oGUeROLQ4bi3Fxi5FilaUMpkIGZAXtYnwBX3HhUg4k4p8fzDgXUH4eNJGhY/8Act3WcA/yk2APXLeoBJ9OkTxDDYyMlSueByPB1uPlow/8qhkFf6TODdhwnhwZS0OHlQzqP6StmOnqRf71SlWwQ14bwrl6HJKnwhzEZMz5jcnTusT+IoCQjt+aR1XC4X2Ln/NCfA0bc4Qh3VlaykgMLEG35VNEGew6jE48NChVQwY+QBuSbbXqeEQW+VvrcfJJ/wAm9zYfhUPgk+4j63ioG4Vh/aL/AJ08AHOx7TFRRDwA+bH/AOUQKkmIEHEmeQHKrn2tZT7WqfAEfMWP+JmQgEIe6l+tzYn3/KiBb4sol4ksdu6Cq28hqajwBr+MyFcPKRvkP5VAMpyHjEV3jIOd7W00soP71Zg3FVBzJGGUqwBBFiD1B3FARYPBxxIEiRUQbKosB8hQHPD+HxQJkhjSNb3yoABf0FAVeJcvYXEOHnw8UjjZmUE/5oCz/Dou0WTs07RFyK2UXVfAHoPKgO8bgo5VySoki3vlYAi420NASSxhlKsAykWIIuCPMHegFGE5TwUT548LArb3CC/+KAYw8PiWRpVjQSPozgDM1trnc0BxPwuFzdokJ8bUB8xKLDC/Zqq2U2AAGuw/GqZZdMGysnSbKGDmWNikcKBhoxU6WFhe+X19jXFZ5X01uvzyKKb4oiw+Is4cQxZ2UG673fM2+XwH41Vaie23h97/AKIU35FkyIR28kKAhgM17nQ2JvbodvSuizPp6mqRbr2tlbGYuOQEvAhZVJOc7ZTqL213X5t5VR6l09vr5fiI7z0JZ5kNyYEJi0JOya6bLsB3tNrirPO6e3HP59Sev0JJsq4g5Yos2neOhzEMTc22sv41MsslPpX5z/RLk7oll4p9WrBRdkL2ZrCwtfW2t7i2nWoef2U0uVZDybWQ8NSLtQVhRCwYgjcWIBuLaXvp6GrQyuTSrn+CYytjmuxcKAKAKAKAKAKAKAKAKAKA+OoIsQCD0NQ1ezBH8OmndXu7aDT08KjojttwRSPhwkdrZEtt9kdNqju4+SHSvIk7MWtYW8LValwTRy0CndVPXUDrvUOMXyiKRHHg1C2Iza5rtqSfH1qFjilXIUUdyYdG+0qm+9wDttUuEXyg0mR4rBrJbNsOmn7X9qrPGp1ZDjZMkSgkgAE7kDf18auopcImjupJP//Z"/>
          <p:cNvSpPr>
            <a:spLocks noChangeAspect="1" noChangeArrowheads="1"/>
          </p:cNvSpPr>
          <p:nvPr/>
        </p:nvSpPr>
        <p:spPr bwMode="auto">
          <a:xfrm>
            <a:off x="307975" y="-350838"/>
            <a:ext cx="1905000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9" name="Shape 258"/>
          <p:cNvSpPr txBox="1">
            <a:spLocks/>
          </p:cNvSpPr>
          <p:nvPr/>
        </p:nvSpPr>
        <p:spPr>
          <a:xfrm>
            <a:off x="251520" y="1844824"/>
            <a:ext cx="8568952" cy="4392488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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Courier New" pitchFamily="49" charset="0"/>
              <a:buChar char="o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32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Service Levels!</a:t>
            </a:r>
            <a:endParaRPr lang="en-US" sz="2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Need to be reasonable</a:t>
            </a:r>
          </a:p>
          <a:p>
            <a:pPr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Incentivize the right Behaviours</a:t>
            </a:r>
          </a:p>
          <a:p>
            <a:pPr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Share responsibility for performance issues</a:t>
            </a:r>
          </a:p>
          <a:p>
            <a:pPr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Penalty Fees collected should be put into a fund for bike share enhancement</a:t>
            </a:r>
          </a:p>
          <a:p>
            <a:pPr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Per-unit Fees should be scaled as system grows</a:t>
            </a:r>
          </a:p>
          <a:p>
            <a:pPr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IDIQ – Indefinite Quantity, Indefinite Quality</a:t>
            </a:r>
          </a:p>
          <a:p>
            <a:pPr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Limit the amount of bikes that can be deployed?</a:t>
            </a:r>
          </a:p>
          <a:p>
            <a:pPr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Force operations into the total bike share service area</a:t>
            </a:r>
          </a:p>
          <a:p>
            <a:pPr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endParaRPr lang="en-US" sz="2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SzPct val="25000"/>
              <a:buFont typeface="Noto Symbol"/>
              <a:buNone/>
            </a:pPr>
            <a:endParaRPr lang="en-US" sz="2800" b="1" dirty="0" smtClean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869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Evaluation Metrics</a:t>
            </a:r>
            <a:endParaRPr lang="en-CA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 rot="5400000">
            <a:off x="4445733" y="-3141477"/>
            <a:ext cx="216023" cy="9180514"/>
          </a:xfrm>
          <a:prstGeom prst="rect">
            <a:avLst/>
          </a:prstGeom>
          <a:solidFill>
            <a:srgbClr val="F25F5C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CA" dirty="0"/>
          </a:p>
        </p:txBody>
      </p:sp>
      <p:sp>
        <p:nvSpPr>
          <p:cNvPr id="14" name="AutoShape 2" descr="data:image/jpeg;base64,/9j/4AAQSkZJRgABAQAAAQABAAD/2wCEAAkGBxQTEBUUEhQUFhUXGSIYGRgYGSAgIBwfHhwhHB4gIyAYHSgiHB4mIB0fIjEhJSkrLjEuGh8zODMsNyguLisBCgoKDg0OGhAQGy4kICUsNC0tNDAsLCwsLC8sLCwvLCwsLDcsLCwtLC8vLCwsLCwsLCwsLCwsLCwsLCwsLCwsLP/AABEIAFgAoAMBEQACEQEDEQH/xAAbAAACAwEBAQAAAAAAAAAAAAAABQMEBgIHAf/EADwQAAIBAgQDBgIIBQMFAAAAAAECAwARBBIhMQUGQRMiUWFxkRSBByMyYqGxwdEVQlKi4TNTchZDgsLx/8QAGgEBAAMBAQEAAAAAAAAAAAAAAAECBAMFBv/EADERAAICAQMBBQcEAgMAAAAAAAABAhEDBCExEgUTQVFhIjJxkaGx8BSBwdFSchXh8f/aAAwDAQACEQMRAD8A9xoAoAoAoAoAoD47AAkkADUk9KLcN0Y3HfSHEJRFhonxDk5RY5QT5Egk+1q9CHZ8unqm+lHmz7Sh1dONdT+Raj52iVkXEZIy9/sSCQLbTvFQMp99jVHoptNw3r0r5F1r4JpZKV+Tv5moRgQCCCDqCOtYuDenZ9oAoAoAoAoAoAoAoAoAoAoAoAoAoAoAoDz/AOlji7JHHh0Nu0uz+gtYehN/avU7NxKUnN+HB5HauZxisa8eTHcmYGRsSsiqxEamTb7dhbKCdO8Tl+Zrfq5xWNp+O3w9f2PO0WOTyKSXG/x9P3Gi8LxUmSL4GFELhmC2BNjrdsxZR6Vw73FG5dbbrb/w0d1mnUO7VXvx9z0fgc696FIHiSLRbkWOp2AYkbX1sda8nMntJyts9nDJbwUaSGc0qqpZiFUakk2Arg3W7NMYuTqKtiVOaoW/01nkW9s8cTsvuBrXJZ4vi3+xufZuaPvuMX5OST+Q4w04dQwDAfeUqfZheuqdqzFODg6f0dktSUCgCgCgF3FuKLDYFkDHXvX29FGv4Vk1WqhhW7Sfrf28TTp9PLLuk69BcvMVozJ/qAOFay5SLgm4uxvt5VjXaaWN5PeSdOlVX8W/4NL0Fz6OHVre/wCEPsPOroGU3Ui4NepjyRyRUovZnnzg4ScZcklXKhQBQGa4tzUEYrCA5G7E6fK29edn7QUX0wVmaeoS2iU+F8bxU0mVOzPU3GgHyrlh1WoyyqNFYZcknSHmB4xeQwyr2co6XuG9DW3HqLn3c1Uvv8DtHJv0vZiDnfhebEQzlQ6pHJ3TsWVS6AjqDrp93zr2NJlqEoLxa+XDMesw9WSM3vSfz8DK8E4483ZwSSNKZnZpc97IFHcy30WxBe4tsB0rdmwKFzSqlt6+d/Y8/BqHOoSd23fpXFffYaQCK2KfCSw9pMjSFy1mTMQSoFu6FBJJ6kja1cH1ewsidJ1xz/dmiPR7bxyVtXzx/VDnkzBg4mfEhlYOka5lNwXC9+x62IHua4aqdY4464b+XgadJC8ksid2l8/Ez/0ocXZphhwbIgDMP6mO1/QfnXz2syNy6PA+87C0sY43mfL2Xov+xxw/Fdlg8CpmaFHRi7qB0FwLspAuT4dK6xl044K6Riy4+81OeSh1NNUn9Xyjv+MqgLLjZJGVwFjIXvrmA/ljBvYnY1PeJbqV/nwI/Syl7MsKimt3vs6/2o21bDwRZxTjsMDBXa7kXCKLtYbm3QeZtV445S3RZQbKnD+bcPKbZuzP3yoHuGIq0sMkWeOSH1cjmYjE4czqLsodJJFbNfq1xsPWvmsmJ6mK9pJxlJO/ie7DIsDe1pqLXyBOG5IZVDF2cCwC2AKknqbnfwpHSdGGcE+pyrwrj9w9R1ZIyapK/HzG/JTH4dr7Zzb2H63rd2K28D8r2+n8mPtNLvV8DQV655wUAl5sxpjw9lNi5y/Lr+H51j12VwxbeOxxzy6YiLg3LQmgzs5Un7FttPHxrFp9CsmPqbryOOPB1RtlvkhMrzq2jiwI9CwP4117OXTKafO38ltOqbRX53Np4yNDl3HkdK59o7ZItc0V1PvI0uAlE+HRm6gE26EdR4G4vXqafK5QUzRGpw3MlxvlHEd8YU4cBxZiEyOQdwSLix62Ar1sWrx7d5e3raPOzaPLv3db+lMocv8A0dzpKskkwjy/7epPlqLAfI+ldc/aEJRcYxv4nHT9mZIyUpSr4Ho2FwyRoEjUKo2AFgK8qUnJ2z2YxUVUVSPKvpO4eUxfaW7sq6HzXQj12NeTrINTvzPs+w86np+jxi/ozT8v8djbDQKjyp2aWcCIsDltfvWt0I0/qrTiypxVXt6HlazRzjmm5JO3t7Vc+l/lDY8YWchYXmjbx7E9dP516E3+Vde8U9ot/Ix/pZYfayJNf7L+GOMXOEjdzsqlvYXrulbowJW6PKeW+CvjUlxM8yoZpBGCwvmswZ1AJG9goHka35ZrG1GK4NU5KFJLg2//AElH8f8AFfV5cmXsuzFr7Zr33+VZe+fR0HDvX0dI24NhHiiCPIJLE5Wtbu37otc7DT5Vzk03aKSduz5isADdlGu5AsLnxuayZNOnbR2x5mtmUYcLMWt2UaDqWcufkBYVljhzN10JL1bl/RolkxJe82/RV/Y6ijCiwFuv716UYqKpGFybds7qSAoDO87Qkwqw/lbX5i3515/aMW8afkzPqFcbO+Usavw1iwBQkG5tpe4NW0OWLxU3wTgkugT4QibHuUkMYN8rLubWGl/HeskKyamTjKvgco1LK6Yu49ft2BkMltMxt7aaaVm1V9605Wcsvvc2bXlyEphYwdyL++te1pIuOGKZtxKoIZ1oOgUAUBV4lw6OeMxyqGU9P1B6Hzqs4KaqR2wZ8mCanjdMUNysixskRjXMRdmhVrqP5Ta19dbmuXcJKl9jZ/yMnNSnbripNb+fiMOF8Fhg1REz2sXCKD/aBV4Y4x4Rmz6vLm2lJ15W2XpYwylTqCLH0OldEZjI8vYb4TDyxYqMFMK3axyZb5lNyGA/rGoPqK05H1yTj4nab6mmvEz0MnB3cJF8VdzpHGZQCT90GurWdK3X0OjWVbuvoekcLwEcESxxLkRdl8L61jlJydszSk27ZaqpAUAUAUAUBHiIVdSrC4IsRVZRUk0yGk1TMjFwUYea8sfaxW0YC+XzKj2ryo6VYclzXVHz8v2MqxdEt1aEfEXV5nMSkKTooH6DasWZxnkbgtjhOnLYccC5aZ2DTDKg1yndv2Fa9NoZSfVNUvudseBt3I21eybBZxfjsOHsJG7x2Ubn9vnXHLnhjW5SeRR5FycQxk+sUQiToX3Pv+1ZVl1GX3I9K9Tl15JcKjv+D4pvtYoj/iv+RU/ptQ+cn0J7vI+ZB/B8Uv2cWT6r/k0/TZ1xk+g7vIuJB2mOj3WOUeWh/Sl6qHgpC8sfU6h5oUHLPG8TeYuPyB/Cpjrop1kTiws64kqHGGxaSC6OrehrXDJGauLs7KSfBJNCrqVdQyncEXB+Rq6dcEkOE4fFFfs440J3yqB+QqXJvlktt8lmoII5JlXcgVVyS5IbSI0xWY90X86hTvgXZYq5Il5nnxqonwEUMjE97tXKgDpa25oDENzfxj40YL4bBduU7Swd8oXzPj5UJ2NhyxPxFmf4+LDRqAMnYsWJOt732A096EGhoAoAoDM848xnD5IIBnxM2ka+A/qP6fPwNcsk3HZcsrJtcHXLPKqwfWTN22IbVnbWx8Bf8/yqIYUt3uyIwS3fJS+lbmCXBcNaWA2lLqiaX1J10O+gNdi404rxv4WGMP8AWTFRfpcgC7G2wvUpAUDmLGaN2HdO3ca2u2tKQNmt7C+/WoBzNCrCzKGHgReolFSVNENJ8ifE8rwMbrmQ/dP71jnoMUt1t8Dk8EXxsQ/wKdfsYt7eDC//ALVX9JlXu5H+fuR3UlxIkXhuK64n+2rLDqP8/oT0ZP8AIlXhEh+3iHPoLfrVlp5v3psnu34stYfhca+J9a6xwQiWUEiJOMxduIFuXvY2GgtrXai4zoAoDzfk5u35g4nNuIVSBT739ip96ElTi3FMdPxvEYPBzGNRCqlzqsOxZwvVzcAa9akE82PxccsfCcDOZZ1UviMXN3jGpNxpc3bXa+mg9IAo5x4RicHNgUj4ljpJsTOI2zOAuXTMQoGlrjx3qQaXhuLbD8fxUUkjmOeESoGYkLk3sCbAfa2qviQIsHzAI4sXxqZM7O3Y4WM+F7D30vbwbxqsY+11EJbnfMHDMVFg3xeM4tNDigudYo2VY1O4TJu/he9XLFTmDHy47+AwzizzP8RKNv8ATAtp4MC1SDZc8cMdmWZQWULZrdLG9/TWiILnL/NAmIjlGVzsRs37GjQFvFuJz/HlIWOhChb6Xt1H4/KlbAp4/E4nDYgZpWdtGtc2N+lqkHfHnxcLI8kxBe5AUmy2tpbbqKKgM+NcxyDs4oR9YyqWPgWAsAPHWoSAp43DicPkZ8Q5Z76Bjpa3n51KBY4/xGWNcOO0cHs8z2Nibnr7VCQGGCw2LlLyyP2YZDkGY2W9ug8B13oDP8BwU08rmKTKwFy5J1v6eNSyD0iBCFUE3IAF/HzqpISyBVLHQAXJ8hrQHnf0GxFsFPim+1isS8p97fnm96Es4+iT67FcUxv+7iezU/djvb3DD2oGUeROLQ4bi3Fxi5FilaUMpkIGZAXtYnwBX3HhUg4k4p8fzDgXUH4eNJGhY/8Act3WcA/yk2APXLeoBJ9OkTxDDYyMlSueByPB1uPlow/8qhkFf6TODdhwnhwZS0OHlQzqP6StmOnqRf71SlWwQ14bwrl6HJKnwhzEZMz5jcnTusT+IoCQjt+aR1XC4X2Ln/NCfA0bc4Qh3VlaykgMLEG35VNEGew6jE48NChVQwY+QBuSbbXqeEQW+VvrcfJJ/wAm9zYfhUPgk+4j63ioG4Vh/aL/AJ08AHOx7TFRRDwA+bH/AOUQKkmIEHEmeQHKrn2tZT7WqfAEfMWP+JmQgEIe6l+tzYn3/KiBb4sol4ksdu6Cq28hqajwBr+MyFcPKRvkP5VAMpyHjEV3jIOd7W00soP71Zg3FVBzJGGUqwBBFiD1B3FARYPBxxIEiRUQbKosB8hQHPD+HxQJkhjSNb3yoABf0FAVeJcvYXEOHnw8UjjZmUE/5oCz/Dou0WTs07RFyK2UXVfAHoPKgO8bgo5VySoki3vlYAi420NASSxhlKsAykWIIuCPMHegFGE5TwUT548LArb3CC/+KAYw8PiWRpVjQSPozgDM1trnc0BxPwuFzdokJ8bUB8xKLDC/Zqq2U2AAGuw/GqZZdMGysnSbKGDmWNikcKBhoxU6WFhe+X19jXFZ5X01uvzyKKb4oiw+Is4cQxZ2UG673fM2+XwH41Vaie23h97/AKIU35FkyIR28kKAhgM17nQ2JvbodvSuizPp6mqRbr2tlbGYuOQEvAhZVJOc7ZTqL213X5t5VR6l09vr5fiI7z0JZ5kNyYEJi0JOya6bLsB3tNrirPO6e3HP59Sev0JJsq4g5Yos2neOhzEMTc22sv41MsslPpX5z/RLk7oll4p9WrBRdkL2ZrCwtfW2t7i2nWoef2U0uVZDybWQ8NSLtQVhRCwYgjcWIBuLaXvp6GrQyuTSrn+CYytjmuxcKAKAKAKAKAKAKAKAKAKA+OoIsQCD0NQ1ezBH8OmndXu7aDT08KjojttwRSPhwkdrZEtt9kdNqju4+SHSvIk7MWtYW8LValwTRy0CndVPXUDrvUOMXyiKRHHg1C2Iza5rtqSfH1qFjilXIUUdyYdG+0qm+9wDttUuEXyg0mR4rBrJbNsOmn7X9qrPGp1ZDjZMkSgkgAE7kDf18auopcImjupJP//Z"/>
          <p:cNvSpPr>
            <a:spLocks noChangeAspect="1" noChangeArrowheads="1"/>
          </p:cNvSpPr>
          <p:nvPr/>
        </p:nvSpPr>
        <p:spPr bwMode="auto">
          <a:xfrm>
            <a:off x="155575" y="-503238"/>
            <a:ext cx="1905000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5" name="AutoShape 4" descr="data:image/jpeg;base64,/9j/4AAQSkZJRgABAQAAAQABAAD/2wCEAAkGBxQTEBUUEhQUFhUXGSIYGRgYGSAgIBwfHhwhHB4gIyAYHSgiHB4mIB0fIjEhJSkrLjEuGh8zODMsNyguLisBCgoKDg0OGhAQGy4kICUsNC0tNDAsLCwsLC8sLCwvLCwsLDcsLCwtLC8vLCwsLCwsLCwsLCwsLCwsLCwsLCwsLP/AABEIAFgAoAMBEQACEQEDEQH/xAAbAAACAwEBAQAAAAAAAAAAAAAABQMEBgIHAf/EADwQAAIBAgQDBgIIBQMFAAAAAAECAwARBBIhMQUGQRMiUWFxkRSBByMyYqGxwdEVQlKi4TNTchZDgsLx/8QAGgEBAAMBAQEAAAAAAAAAAAAAAAECBAMFBv/EADERAAICAQMBBQcEAgMAAAAAAAABAhEDBCExEgUTQVFhIjJxkaGx8BSBwdFSchXh8f/aAAwDAQACEQMRAD8A9xoAoAoAoAoAoD47AAkkADUk9KLcN0Y3HfSHEJRFhonxDk5RY5QT5Egk+1q9CHZ8unqm+lHmz7Sh1dONdT+Raj52iVkXEZIy9/sSCQLbTvFQMp99jVHoptNw3r0r5F1r4JpZKV+Tv5moRgQCCCDqCOtYuDenZ9oAoAoAoAoAoAoAoAoAoAoAoAoAoAoAoDz/AOlji7JHHh0Nu0uz+gtYehN/avU7NxKUnN+HB5HauZxisa8eTHcmYGRsSsiqxEamTb7dhbKCdO8Tl+Zrfq5xWNp+O3w9f2PO0WOTyKSXG/x9P3Gi8LxUmSL4GFELhmC2BNjrdsxZR6Vw73FG5dbbrb/w0d1mnUO7VXvx9z0fgc696FIHiSLRbkWOp2AYkbX1sda8nMntJyts9nDJbwUaSGc0qqpZiFUakk2Arg3W7NMYuTqKtiVOaoW/01nkW9s8cTsvuBrXJZ4vi3+xufZuaPvuMX5OST+Q4w04dQwDAfeUqfZheuqdqzFODg6f0dktSUCgCgCgF3FuKLDYFkDHXvX29FGv4Vk1WqhhW7Sfrf28TTp9PLLuk69BcvMVozJ/qAOFay5SLgm4uxvt5VjXaaWN5PeSdOlVX8W/4NL0Fz6OHVre/wCEPsPOroGU3Ui4NepjyRyRUovZnnzg4ScZcklXKhQBQGa4tzUEYrCA5G7E6fK29edn7QUX0wVmaeoS2iU+F8bxU0mVOzPU3GgHyrlh1WoyyqNFYZcknSHmB4xeQwyr2co6XuG9DW3HqLn3c1Uvv8DtHJv0vZiDnfhebEQzlQ6pHJ3TsWVS6AjqDrp93zr2NJlqEoLxa+XDMesw9WSM3vSfz8DK8E4483ZwSSNKZnZpc97IFHcy30WxBe4tsB0rdmwKFzSqlt6+d/Y8/BqHOoSd23fpXFffYaQCK2KfCSw9pMjSFy1mTMQSoFu6FBJJ6kja1cH1ewsidJ1xz/dmiPR7bxyVtXzx/VDnkzBg4mfEhlYOka5lNwXC9+x62IHua4aqdY4464b+XgadJC8ksid2l8/Ez/0ocXZphhwbIgDMP6mO1/QfnXz2syNy6PA+87C0sY43mfL2Xov+xxw/Fdlg8CpmaFHRi7qB0FwLspAuT4dK6xl044K6Riy4+81OeSh1NNUn9Xyjv+MqgLLjZJGVwFjIXvrmA/ljBvYnY1PeJbqV/nwI/Syl7MsKimt3vs6/2o21bDwRZxTjsMDBXa7kXCKLtYbm3QeZtV445S3RZQbKnD+bcPKbZuzP3yoHuGIq0sMkWeOSH1cjmYjE4czqLsodJJFbNfq1xsPWvmsmJ6mK9pJxlJO/ie7DIsDe1pqLXyBOG5IZVDF2cCwC2AKknqbnfwpHSdGGcE+pyrwrj9w9R1ZIyapK/HzG/JTH4dr7Zzb2H63rd2K28D8r2+n8mPtNLvV8DQV655wUAl5sxpjw9lNi5y/Lr+H51j12VwxbeOxxzy6YiLg3LQmgzs5Un7FttPHxrFp9CsmPqbryOOPB1RtlvkhMrzq2jiwI9CwP4117OXTKafO38ltOqbRX53Np4yNDl3HkdK59o7ZItc0V1PvI0uAlE+HRm6gE26EdR4G4vXqafK5QUzRGpw3MlxvlHEd8YU4cBxZiEyOQdwSLix62Ar1sWrx7d5e3raPOzaPLv3db+lMocv8A0dzpKskkwjy/7epPlqLAfI+ldc/aEJRcYxv4nHT9mZIyUpSr4Ho2FwyRoEjUKo2AFgK8qUnJ2z2YxUVUVSPKvpO4eUxfaW7sq6HzXQj12NeTrINTvzPs+w86np+jxi/ozT8v8djbDQKjyp2aWcCIsDltfvWt0I0/qrTiypxVXt6HlazRzjmm5JO3t7Vc+l/lDY8YWchYXmjbx7E9dP516E3+Vde8U9ot/Ix/pZYfayJNf7L+GOMXOEjdzsqlvYXrulbowJW6PKeW+CvjUlxM8yoZpBGCwvmswZ1AJG9goHka35ZrG1GK4NU5KFJLg2//AElH8f8AFfV5cmXsuzFr7Zr33+VZe+fR0HDvX0dI24NhHiiCPIJLE5Wtbu37otc7DT5Vzk03aKSduz5isADdlGu5AsLnxuayZNOnbR2x5mtmUYcLMWt2UaDqWcufkBYVljhzN10JL1bl/RolkxJe82/RV/Y6ijCiwFuv716UYqKpGFybds7qSAoDO87Qkwqw/lbX5i3515/aMW8afkzPqFcbO+Usavw1iwBQkG5tpe4NW0OWLxU3wTgkugT4QibHuUkMYN8rLubWGl/HeskKyamTjKvgco1LK6Yu49ft2BkMltMxt7aaaVm1V9605Wcsvvc2bXlyEphYwdyL++te1pIuOGKZtxKoIZ1oOgUAUBV4lw6OeMxyqGU9P1B6Hzqs4KaqR2wZ8mCanjdMUNysixskRjXMRdmhVrqP5Ta19dbmuXcJKl9jZ/yMnNSnbripNb+fiMOF8Fhg1REz2sXCKD/aBV4Y4x4Rmz6vLm2lJ15W2XpYwylTqCLH0OldEZjI8vYb4TDyxYqMFMK3axyZb5lNyGA/rGoPqK05H1yTj4nab6mmvEz0MnB3cJF8VdzpHGZQCT90GurWdK3X0OjWVbuvoekcLwEcESxxLkRdl8L61jlJydszSk27ZaqpAUAUAUAUBHiIVdSrC4IsRVZRUk0yGk1TMjFwUYea8sfaxW0YC+XzKj2ryo6VYclzXVHz8v2MqxdEt1aEfEXV5nMSkKTooH6DasWZxnkbgtjhOnLYccC5aZ2DTDKg1yndv2Fa9NoZSfVNUvudseBt3I21eybBZxfjsOHsJG7x2Ubn9vnXHLnhjW5SeRR5FycQxk+sUQiToX3Pv+1ZVl1GX3I9K9Tl15JcKjv+D4pvtYoj/iv+RU/ptQ+cn0J7vI+ZB/B8Uv2cWT6r/k0/TZ1xk+g7vIuJB2mOj3WOUeWh/Sl6qHgpC8sfU6h5oUHLPG8TeYuPyB/Cpjrop1kTiws64kqHGGxaSC6OrehrXDJGauLs7KSfBJNCrqVdQyncEXB+Rq6dcEkOE4fFFfs440J3yqB+QqXJvlktt8lmoII5JlXcgVVyS5IbSI0xWY90X86hTvgXZYq5Il5nnxqonwEUMjE97tXKgDpa25oDENzfxj40YL4bBduU7Swd8oXzPj5UJ2NhyxPxFmf4+LDRqAMnYsWJOt732A096EGhoAoAoDM848xnD5IIBnxM2ka+A/qP6fPwNcsk3HZcsrJtcHXLPKqwfWTN22IbVnbWx8Bf8/yqIYUt3uyIwS3fJS+lbmCXBcNaWA2lLqiaX1J10O+gNdi404rxv4WGMP8AWTFRfpcgC7G2wvUpAUDmLGaN2HdO3ca2u2tKQNmt7C+/WoBzNCrCzKGHgReolFSVNENJ8ifE8rwMbrmQ/dP71jnoMUt1t8Dk8EXxsQ/wKdfsYt7eDC//ALVX9JlXu5H+fuR3UlxIkXhuK64n+2rLDqP8/oT0ZP8AIlXhEh+3iHPoLfrVlp5v3psnu34stYfhca+J9a6xwQiWUEiJOMxduIFuXvY2GgtrXai4zoAoDzfk5u35g4nNuIVSBT739ip96ElTi3FMdPxvEYPBzGNRCqlzqsOxZwvVzcAa9akE82PxccsfCcDOZZ1UviMXN3jGpNxpc3bXa+mg9IAo5x4RicHNgUj4ljpJsTOI2zOAuXTMQoGlrjx3qQaXhuLbD8fxUUkjmOeESoGYkLk3sCbAfa2qviQIsHzAI4sXxqZM7O3Y4WM+F7D30vbwbxqsY+11EJbnfMHDMVFg3xeM4tNDigudYo2VY1O4TJu/he9XLFTmDHy47+AwzizzP8RKNv8ATAtp4MC1SDZc8cMdmWZQWULZrdLG9/TWiILnL/NAmIjlGVzsRs37GjQFvFuJz/HlIWOhChb6Xt1H4/KlbAp4/E4nDYgZpWdtGtc2N+lqkHfHnxcLI8kxBe5AUmy2tpbbqKKgM+NcxyDs4oR9YyqWPgWAsAPHWoSAp43DicPkZ8Q5Z76Bjpa3n51KBY4/xGWNcOO0cHs8z2Nibnr7VCQGGCw2LlLyyP2YZDkGY2W9ug8B13oDP8BwU08rmKTKwFy5J1v6eNSyD0iBCFUE3IAF/HzqpISyBVLHQAXJ8hrQHnf0GxFsFPim+1isS8p97fnm96Es4+iT67FcUxv+7iezU/djvb3DD2oGUeROLQ4bi3Fxi5FilaUMpkIGZAXtYnwBX3HhUg4k4p8fzDgXUH4eNJGhY/8Act3WcA/yk2APXLeoBJ9OkTxDDYyMlSueByPB1uPlow/8qhkFf6TODdhwnhwZS0OHlQzqP6StmOnqRf71SlWwQ14bwrl6HJKnwhzEZMz5jcnTusT+IoCQjt+aR1XC4X2Ln/NCfA0bc4Qh3VlaykgMLEG35VNEGew6jE48NChVQwY+QBuSbbXqeEQW+VvrcfJJ/wAm9zYfhUPgk+4j63ioG4Vh/aL/AJ08AHOx7TFRRDwA+bH/AOUQKkmIEHEmeQHKrn2tZT7WqfAEfMWP+JmQgEIe6l+tzYn3/KiBb4sol4ksdu6Cq28hqajwBr+MyFcPKRvkP5VAMpyHjEV3jIOd7W00soP71Zg3FVBzJGGUqwBBFiD1B3FARYPBxxIEiRUQbKosB8hQHPD+HxQJkhjSNb3yoABf0FAVeJcvYXEOHnw8UjjZmUE/5oCz/Dou0WTs07RFyK2UXVfAHoPKgO8bgo5VySoki3vlYAi420NASSxhlKsAykWIIuCPMHegFGE5TwUT548LArb3CC/+KAYw8PiWRpVjQSPozgDM1trnc0BxPwuFzdokJ8bUB8xKLDC/Zqq2U2AAGuw/GqZZdMGysnSbKGDmWNikcKBhoxU6WFhe+X19jXFZ5X01uvzyKKb4oiw+Is4cQxZ2UG673fM2+XwH41Vaie23h97/AKIU35FkyIR28kKAhgM17nQ2JvbodvSuizPp6mqRbr2tlbGYuOQEvAhZVJOc7ZTqL213X5t5VR6l09vr5fiI7z0JZ5kNyYEJi0JOya6bLsB3tNrirPO6e3HP59Sev0JJsq4g5Yos2neOhzEMTc22sv41MsslPpX5z/RLk7oll4p9WrBRdkL2ZrCwtfW2t7i2nWoef2U0uVZDybWQ8NSLtQVhRCwYgjcWIBuLaXvp6GrQyuTSrn+CYytjmuxcKAKAKAKAKAKAKAKAKAKA+OoIsQCD0NQ1ezBH8OmndXu7aDT08KjojttwRSPhwkdrZEtt9kdNqju4+SHSvIk7MWtYW8LValwTRy0CndVPXUDrvUOMXyiKRHHg1C2Iza5rtqSfH1qFjilXIUUdyYdG+0qm+9wDttUuEXyg0mR4rBrJbNsOmn7X9qrPGp1ZDjZMkSgkgAE7kDf18auopcImjupJP//Z"/>
          <p:cNvSpPr>
            <a:spLocks noChangeAspect="1" noChangeArrowheads="1"/>
          </p:cNvSpPr>
          <p:nvPr/>
        </p:nvSpPr>
        <p:spPr bwMode="auto">
          <a:xfrm>
            <a:off x="307975" y="-350838"/>
            <a:ext cx="1905000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9" name="Shape 258"/>
          <p:cNvSpPr txBox="1">
            <a:spLocks/>
          </p:cNvSpPr>
          <p:nvPr/>
        </p:nvSpPr>
        <p:spPr>
          <a:xfrm>
            <a:off x="179512" y="1556792"/>
            <a:ext cx="8856984" cy="2376264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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Courier New" pitchFamily="49" charset="0"/>
              <a:buChar char="o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Develop meaningful metrics</a:t>
            </a:r>
          </a:p>
          <a:p>
            <a:pPr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Number of bikes in service &amp; Bike availability</a:t>
            </a:r>
          </a:p>
          <a:p>
            <a:pPr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Ridership statistics &amp; Revenue targets</a:t>
            </a:r>
            <a:endParaRPr lang="en-US" sz="2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endParaRPr lang="en-US" sz="2800" dirty="0" smtClean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SzPct val="50000"/>
              <a:buNone/>
            </a:pPr>
            <a:endParaRPr lang="en-US" sz="2800" dirty="0" smtClean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endParaRPr lang="en-US" sz="2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SzPct val="25000"/>
              <a:buFont typeface="Noto Symbol"/>
              <a:buNone/>
            </a:pPr>
            <a:endParaRPr lang="en-US" sz="2800" b="1" dirty="0" smtClean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02710" y="2897560"/>
            <a:ext cx="7771984" cy="3960440"/>
            <a:chOff x="-1255768" y="1196752"/>
            <a:chExt cx="11727543" cy="6331857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5" t="8692" r="2974" b="26389"/>
            <a:stretch/>
          </p:blipFill>
          <p:spPr bwMode="auto">
            <a:xfrm>
              <a:off x="-1255768" y="1196752"/>
              <a:ext cx="11727543" cy="6331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9540552" y="6381328"/>
              <a:ext cx="576064" cy="9361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563888" y="4149080"/>
              <a:ext cx="720080" cy="1296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099272" y="3465004"/>
              <a:ext cx="2328711" cy="4680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707904" y="6381327"/>
              <a:ext cx="576064" cy="11472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84410" y="3485413"/>
              <a:ext cx="719237" cy="4476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301858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Setting Practical Maintenance Levels</a:t>
            </a:r>
            <a:endParaRPr lang="en-CA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 rot="5400000">
            <a:off x="4445733" y="-3141477"/>
            <a:ext cx="216023" cy="9180514"/>
          </a:xfrm>
          <a:prstGeom prst="rect">
            <a:avLst/>
          </a:prstGeom>
          <a:solidFill>
            <a:srgbClr val="F25F5C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CA" dirty="0"/>
          </a:p>
        </p:txBody>
      </p:sp>
      <p:sp>
        <p:nvSpPr>
          <p:cNvPr id="14" name="AutoShape 2" descr="data:image/jpeg;base64,/9j/4AAQSkZJRgABAQAAAQABAAD/2wCEAAkGBxQTEBUUEhQUFhUXGSIYGRgYGSAgIBwfHhwhHB4gIyAYHSgiHB4mIB0fIjEhJSkrLjEuGh8zODMsNyguLisBCgoKDg0OGhAQGy4kICUsNC0tNDAsLCwsLC8sLCwvLCwsLDcsLCwtLC8vLCwsLCwsLCwsLCwsLCwsLCwsLCwsLP/AABEIAFgAoAMBEQACEQEDEQH/xAAbAAACAwEBAQAAAAAAAAAAAAAABQMEBgIHAf/EADwQAAIBAgQDBgIIBQMFAAAAAAECAwARBBIhMQUGQRMiUWFxkRSBByMyYqGxwdEVQlKi4TNTchZDgsLx/8QAGgEBAAMBAQEAAAAAAAAAAAAAAAECBAMFBv/EADERAAICAQMBBQcEAgMAAAAAAAABAhEDBCExEgUTQVFhIjJxkaGx8BSBwdFSchXh8f/aAAwDAQACEQMRAD8A9xoAoAoAoAoAoD47AAkkADUk9KLcN0Y3HfSHEJRFhonxDk5RY5QT5Egk+1q9CHZ8unqm+lHmz7Sh1dONdT+Raj52iVkXEZIy9/sSCQLbTvFQMp99jVHoptNw3r0r5F1r4JpZKV+Tv5moRgQCCCDqCOtYuDenZ9oAoAoAoAoAoAoAoAoAoAoAoAoAoAoAoDz/AOlji7JHHh0Nu0uz+gtYehN/avU7NxKUnN+HB5HauZxisa8eTHcmYGRsSsiqxEamTb7dhbKCdO8Tl+Zrfq5xWNp+O3w9f2PO0WOTyKSXG/x9P3Gi8LxUmSL4GFELhmC2BNjrdsxZR6Vw73FG5dbbrb/w0d1mnUO7VXvx9z0fgc696FIHiSLRbkWOp2AYkbX1sda8nMntJyts9nDJbwUaSGc0qqpZiFUakk2Arg3W7NMYuTqKtiVOaoW/01nkW9s8cTsvuBrXJZ4vi3+xufZuaPvuMX5OST+Q4w04dQwDAfeUqfZheuqdqzFODg6f0dktSUCgCgCgF3FuKLDYFkDHXvX29FGv4Vk1WqhhW7Sfrf28TTp9PLLuk69BcvMVozJ/qAOFay5SLgm4uxvt5VjXaaWN5PeSdOlVX8W/4NL0Fz6OHVre/wCEPsPOroGU3Ui4NepjyRyRUovZnnzg4ScZcklXKhQBQGa4tzUEYrCA5G7E6fK29edn7QUX0wVmaeoS2iU+F8bxU0mVOzPU3GgHyrlh1WoyyqNFYZcknSHmB4xeQwyr2co6XuG9DW3HqLn3c1Uvv8DtHJv0vZiDnfhebEQzlQ6pHJ3TsWVS6AjqDrp93zr2NJlqEoLxa+XDMesw9WSM3vSfz8DK8E4483ZwSSNKZnZpc97IFHcy30WxBe4tsB0rdmwKFzSqlt6+d/Y8/BqHOoSd23fpXFffYaQCK2KfCSw9pMjSFy1mTMQSoFu6FBJJ6kja1cH1ewsidJ1xz/dmiPR7bxyVtXzx/VDnkzBg4mfEhlYOka5lNwXC9+x62IHua4aqdY4464b+XgadJC8ksid2l8/Ez/0ocXZphhwbIgDMP6mO1/QfnXz2syNy6PA+87C0sY43mfL2Xov+xxw/Fdlg8CpmaFHRi7qB0FwLspAuT4dK6xl044K6Riy4+81OeSh1NNUn9Xyjv+MqgLLjZJGVwFjIXvrmA/ljBvYnY1PeJbqV/nwI/Syl7MsKimt3vs6/2o21bDwRZxTjsMDBXa7kXCKLtYbm3QeZtV445S3RZQbKnD+bcPKbZuzP3yoHuGIq0sMkWeOSH1cjmYjE4czqLsodJJFbNfq1xsPWvmsmJ6mK9pJxlJO/ie7DIsDe1pqLXyBOG5IZVDF2cCwC2AKknqbnfwpHSdGGcE+pyrwrj9w9R1ZIyapK/HzG/JTH4dr7Zzb2H63rd2K28D8r2+n8mPtNLvV8DQV655wUAl5sxpjw9lNi5y/Lr+H51j12VwxbeOxxzy6YiLg3LQmgzs5Un7FttPHxrFp9CsmPqbryOOPB1RtlvkhMrzq2jiwI9CwP4117OXTKafO38ltOqbRX53Np4yNDl3HkdK59o7ZItc0V1PvI0uAlE+HRm6gE26EdR4G4vXqafK5QUzRGpw3MlxvlHEd8YU4cBxZiEyOQdwSLix62Ar1sWrx7d5e3raPOzaPLv3db+lMocv8A0dzpKskkwjy/7epPlqLAfI+ldc/aEJRcYxv4nHT9mZIyUpSr4Ho2FwyRoEjUKo2AFgK8qUnJ2z2YxUVUVSPKvpO4eUxfaW7sq6HzXQj12NeTrINTvzPs+w86np+jxi/ozT8v8djbDQKjyp2aWcCIsDltfvWt0I0/qrTiypxVXt6HlazRzjmm5JO3t7Vc+l/lDY8YWchYXmjbx7E9dP516E3+Vde8U9ot/Ix/pZYfayJNf7L+GOMXOEjdzsqlvYXrulbowJW6PKeW+CvjUlxM8yoZpBGCwvmswZ1AJG9goHka35ZrG1GK4NU5KFJLg2//AElH8f8AFfV5cmXsuzFr7Zr33+VZe+fR0HDvX0dI24NhHiiCPIJLE5Wtbu37otc7DT5Vzk03aKSduz5isADdlGu5AsLnxuayZNOnbR2x5mtmUYcLMWt2UaDqWcufkBYVljhzN10JL1bl/RolkxJe82/RV/Y6ijCiwFuv716UYqKpGFybds7qSAoDO87Qkwqw/lbX5i3515/aMW8afkzPqFcbO+Usavw1iwBQkG5tpe4NW0OWLxU3wTgkugT4QibHuUkMYN8rLubWGl/HeskKyamTjKvgco1LK6Yu49ft2BkMltMxt7aaaVm1V9605Wcsvvc2bXlyEphYwdyL++te1pIuOGKZtxKoIZ1oOgUAUBV4lw6OeMxyqGU9P1B6Hzqs4KaqR2wZ8mCanjdMUNysixskRjXMRdmhVrqP5Ta19dbmuXcJKl9jZ/yMnNSnbripNb+fiMOF8Fhg1REz2sXCKD/aBV4Y4x4Rmz6vLm2lJ15W2XpYwylTqCLH0OldEZjI8vYb4TDyxYqMFMK3axyZb5lNyGA/rGoPqK05H1yTj4nab6mmvEz0MnB3cJF8VdzpHGZQCT90GurWdK3X0OjWVbuvoekcLwEcESxxLkRdl8L61jlJydszSk27ZaqpAUAUAUAUBHiIVdSrC4IsRVZRUk0yGk1TMjFwUYea8sfaxW0YC+XzKj2ryo6VYclzXVHz8v2MqxdEt1aEfEXV5nMSkKTooH6DasWZxnkbgtjhOnLYccC5aZ2DTDKg1yndv2Fa9NoZSfVNUvudseBt3I21eybBZxfjsOHsJG7x2Ubn9vnXHLnhjW5SeRR5FycQxk+sUQiToX3Pv+1ZVl1GX3I9K9Tl15JcKjv+D4pvtYoj/iv+RU/ptQ+cn0J7vI+ZB/B8Uv2cWT6r/k0/TZ1xk+g7vIuJB2mOj3WOUeWh/Sl6qHgpC8sfU6h5oUHLPG8TeYuPyB/Cpjrop1kTiws64kqHGGxaSC6OrehrXDJGauLs7KSfBJNCrqVdQyncEXB+Rq6dcEkOE4fFFfs440J3yqB+QqXJvlktt8lmoII5JlXcgVVyS5IbSI0xWY90X86hTvgXZYq5Il5nnxqonwEUMjE97tXKgDpa25oDENzfxj40YL4bBduU7Swd8oXzPj5UJ2NhyxPxFmf4+LDRqAMnYsWJOt732A096EGhoAoAoDM848xnD5IIBnxM2ka+A/qP6fPwNcsk3HZcsrJtcHXLPKqwfWTN22IbVnbWx8Bf8/yqIYUt3uyIwS3fJS+lbmCXBcNaWA2lLqiaX1J10O+gNdi404rxv4WGMP8AWTFRfpcgC7G2wvUpAUDmLGaN2HdO3ca2u2tKQNmt7C+/WoBzNCrCzKGHgReolFSVNENJ8ifE8rwMbrmQ/dP71jnoMUt1t8Dk8EXxsQ/wKdfsYt7eDC//ALVX9JlXu5H+fuR3UlxIkXhuK64n+2rLDqP8/oT0ZP8AIlXhEh+3iHPoLfrVlp5v3psnu34stYfhca+J9a6xwQiWUEiJOMxduIFuXvY2GgtrXai4zoAoDzfk5u35g4nNuIVSBT739ip96ElTi3FMdPxvEYPBzGNRCqlzqsOxZwvVzcAa9akE82PxccsfCcDOZZ1UviMXN3jGpNxpc3bXa+mg9IAo5x4RicHNgUj4ljpJsTOI2zOAuXTMQoGlrjx3qQaXhuLbD8fxUUkjmOeESoGYkLk3sCbAfa2qviQIsHzAI4sXxqZM7O3Y4WM+F7D30vbwbxqsY+11EJbnfMHDMVFg3xeM4tNDigudYo2VY1O4TJu/he9XLFTmDHy47+AwzizzP8RKNv8ATAtp4MC1SDZc8cMdmWZQWULZrdLG9/TWiILnL/NAmIjlGVzsRs37GjQFvFuJz/HlIWOhChb6Xt1H4/KlbAp4/E4nDYgZpWdtGtc2N+lqkHfHnxcLI8kxBe5AUmy2tpbbqKKgM+NcxyDs4oR9YyqWPgWAsAPHWoSAp43DicPkZ8Q5Z76Bjpa3n51KBY4/xGWNcOO0cHs8z2Nibnr7VCQGGCw2LlLyyP2YZDkGY2W9ug8B13oDP8BwU08rmKTKwFy5J1v6eNSyD0iBCFUE3IAF/HzqpISyBVLHQAXJ8hrQHnf0GxFsFPim+1isS8p97fnm96Es4+iT67FcUxv+7iezU/djvb3DD2oGUeROLQ4bi3Fxi5FilaUMpkIGZAXtYnwBX3HhUg4k4p8fzDgXUH4eNJGhY/8Act3WcA/yk2APXLeoBJ9OkTxDDYyMlSueByPB1uPlow/8qhkFf6TODdhwnhwZS0OHlQzqP6StmOnqRf71SlWwQ14bwrl6HJKnwhzEZMz5jcnTusT+IoCQjt+aR1XC4X2Ln/NCfA0bc4Qh3VlaykgMLEG35VNEGew6jE48NChVQwY+QBuSbbXqeEQW+VvrcfJJ/wAm9zYfhUPgk+4j63ioG4Vh/aL/AJ08AHOx7TFRRDwA+bH/AOUQKkmIEHEmeQHKrn2tZT7WqfAEfMWP+JmQgEIe6l+tzYn3/KiBb4sol4ksdu6Cq28hqajwBr+MyFcPKRvkP5VAMpyHjEV3jIOd7W00soP71Zg3FVBzJGGUqwBBFiD1B3FARYPBxxIEiRUQbKosB8hQHPD+HxQJkhjSNb3yoABf0FAVeJcvYXEOHnw8UjjZmUE/5oCz/Dou0WTs07RFyK2UXVfAHoPKgO8bgo5VySoki3vlYAi420NASSxhlKsAykWIIuCPMHegFGE5TwUT548LArb3CC/+KAYw8PiWRpVjQSPozgDM1trnc0BxPwuFzdokJ8bUB8xKLDC/Zqq2U2AAGuw/GqZZdMGysnSbKGDmWNikcKBhoxU6WFhe+X19jXFZ5X01uvzyKKb4oiw+Is4cQxZ2UG673fM2+XwH41Vaie23h97/AKIU35FkyIR28kKAhgM17nQ2JvbodvSuizPp6mqRbr2tlbGYuOQEvAhZVJOc7ZTqL213X5t5VR6l09vr5fiI7z0JZ5kNyYEJi0JOya6bLsB3tNrirPO6e3HP59Sev0JJsq4g5Yos2neOhzEMTc22sv41MsslPpX5z/RLk7oll4p9WrBRdkL2ZrCwtfW2t7i2nWoef2U0uVZDybWQ8NSLtQVhRCwYgjcWIBuLaXvp6GrQyuTSrn+CYytjmuxcKAKAKAKAKAKAKAKAKAKA+OoIsQCD0NQ1ezBH8OmndXu7aDT08KjojttwRSPhwkdrZEtt9kdNqju4+SHSvIk7MWtYW8LValwTRy0CndVPXUDrvUOMXyiKRHHg1C2Iza5rtqSfH1qFjilXIUUdyYdG+0qm+9wDttUuEXyg0mR4rBrJbNsOmn7X9qrPGp1ZDjZMkSgkgAE7kDf18auopcImjupJP//Z"/>
          <p:cNvSpPr>
            <a:spLocks noChangeAspect="1" noChangeArrowheads="1"/>
          </p:cNvSpPr>
          <p:nvPr/>
        </p:nvSpPr>
        <p:spPr bwMode="auto">
          <a:xfrm>
            <a:off x="155575" y="-503238"/>
            <a:ext cx="1905000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5" name="AutoShape 4" descr="data:image/jpeg;base64,/9j/4AAQSkZJRgABAQAAAQABAAD/2wCEAAkGBxQTEBUUEhQUFhUXGSIYGRgYGSAgIBwfHhwhHB4gIyAYHSgiHB4mIB0fIjEhJSkrLjEuGh8zODMsNyguLisBCgoKDg0OGhAQGy4kICUsNC0tNDAsLCwsLC8sLCwvLCwsLDcsLCwtLC8vLCwsLCwsLCwsLCwsLCwsLCwsLCwsLP/AABEIAFgAoAMBEQACEQEDEQH/xAAbAAACAwEBAQAAAAAAAAAAAAAABQMEBgIHAf/EADwQAAIBAgQDBgIIBQMFAAAAAAECAwARBBIhMQUGQRMiUWFxkRSBByMyYqGxwdEVQlKi4TNTchZDgsLx/8QAGgEBAAMBAQEAAAAAAAAAAAAAAAECBAMFBv/EADERAAICAQMBBQcEAgMAAAAAAAABAhEDBCExEgUTQVFhIjJxkaGx8BSBwdFSchXh8f/aAAwDAQACEQMRAD8A9xoAoAoAoAoAoD47AAkkADUk9KLcN0Y3HfSHEJRFhonxDk5RY5QT5Egk+1q9CHZ8unqm+lHmz7Sh1dONdT+Raj52iVkXEZIy9/sSCQLbTvFQMp99jVHoptNw3r0r5F1r4JpZKV+Tv5moRgQCCCDqCOtYuDenZ9oAoAoAoAoAoAoAoAoAoAoAoAoAoAoAoDz/AOlji7JHHh0Nu0uz+gtYehN/avU7NxKUnN+HB5HauZxisa8eTHcmYGRsSsiqxEamTb7dhbKCdO8Tl+Zrfq5xWNp+O3w9f2PO0WOTyKSXG/x9P3Gi8LxUmSL4GFELhmC2BNjrdsxZR6Vw73FG5dbbrb/w0d1mnUO7VXvx9z0fgc696FIHiSLRbkWOp2AYkbX1sda8nMntJyts9nDJbwUaSGc0qqpZiFUakk2Arg3W7NMYuTqKtiVOaoW/01nkW9s8cTsvuBrXJZ4vi3+xufZuaPvuMX5OST+Q4w04dQwDAfeUqfZheuqdqzFODg6f0dktSUCgCgCgF3FuKLDYFkDHXvX29FGv4Vk1WqhhW7Sfrf28TTp9PLLuk69BcvMVozJ/qAOFay5SLgm4uxvt5VjXaaWN5PeSdOlVX8W/4NL0Fz6OHVre/wCEPsPOroGU3Ui4NepjyRyRUovZnnzg4ScZcklXKhQBQGa4tzUEYrCA5G7E6fK29edn7QUX0wVmaeoS2iU+F8bxU0mVOzPU3GgHyrlh1WoyyqNFYZcknSHmB4xeQwyr2co6XuG9DW3HqLn3c1Uvv8DtHJv0vZiDnfhebEQzlQ6pHJ3TsWVS6AjqDrp93zr2NJlqEoLxa+XDMesw9WSM3vSfz8DK8E4483ZwSSNKZnZpc97IFHcy30WxBe4tsB0rdmwKFzSqlt6+d/Y8/BqHOoSd23fpXFffYaQCK2KfCSw9pMjSFy1mTMQSoFu6FBJJ6kja1cH1ewsidJ1xz/dmiPR7bxyVtXzx/VDnkzBg4mfEhlYOka5lNwXC9+x62IHua4aqdY4464b+XgadJC8ksid2l8/Ez/0ocXZphhwbIgDMP6mO1/QfnXz2syNy6PA+87C0sY43mfL2Xov+xxw/Fdlg8CpmaFHRi7qB0FwLspAuT4dK6xl044K6Riy4+81OeSh1NNUn9Xyjv+MqgLLjZJGVwFjIXvrmA/ljBvYnY1PeJbqV/nwI/Syl7MsKimt3vs6/2o21bDwRZxTjsMDBXa7kXCKLtYbm3QeZtV445S3RZQbKnD+bcPKbZuzP3yoHuGIq0sMkWeOSH1cjmYjE4czqLsodJJFbNfq1xsPWvmsmJ6mK9pJxlJO/ie7DIsDe1pqLXyBOG5IZVDF2cCwC2AKknqbnfwpHSdGGcE+pyrwrj9w9R1ZIyapK/HzG/JTH4dr7Zzb2H63rd2K28D8r2+n8mPtNLvV8DQV655wUAl5sxpjw9lNi5y/Lr+H51j12VwxbeOxxzy6YiLg3LQmgzs5Un7FttPHxrFp9CsmPqbryOOPB1RtlvkhMrzq2jiwI9CwP4117OXTKafO38ltOqbRX53Np4yNDl3HkdK59o7ZItc0V1PvI0uAlE+HRm6gE26EdR4G4vXqafK5QUzRGpw3MlxvlHEd8YU4cBxZiEyOQdwSLix62Ar1sWrx7d5e3raPOzaPLv3db+lMocv8A0dzpKskkwjy/7epPlqLAfI+ldc/aEJRcYxv4nHT9mZIyUpSr4Ho2FwyRoEjUKo2AFgK8qUnJ2z2YxUVUVSPKvpO4eUxfaW7sq6HzXQj12NeTrINTvzPs+w86np+jxi/ozT8v8djbDQKjyp2aWcCIsDltfvWt0I0/qrTiypxVXt6HlazRzjmm5JO3t7Vc+l/lDY8YWchYXmjbx7E9dP516E3+Vde8U9ot/Ix/pZYfayJNf7L+GOMXOEjdzsqlvYXrulbowJW6PKeW+CvjUlxM8yoZpBGCwvmswZ1AJG9goHka35ZrG1GK4NU5KFJLg2//AElH8f8AFfV5cmXsuzFr7Zr33+VZe+fR0HDvX0dI24NhHiiCPIJLE5Wtbu37otc7DT5Vzk03aKSduz5isADdlGu5AsLnxuayZNOnbR2x5mtmUYcLMWt2UaDqWcufkBYVljhzN10JL1bl/RolkxJe82/RV/Y6ijCiwFuv716UYqKpGFybds7qSAoDO87Qkwqw/lbX5i3515/aMW8afkzPqFcbO+Usavw1iwBQkG5tpe4NW0OWLxU3wTgkugT4QibHuUkMYN8rLubWGl/HeskKyamTjKvgco1LK6Yu49ft2BkMltMxt7aaaVm1V9605Wcsvvc2bXlyEphYwdyL++te1pIuOGKZtxKoIZ1oOgUAUBV4lw6OeMxyqGU9P1B6Hzqs4KaqR2wZ8mCanjdMUNysixskRjXMRdmhVrqP5Ta19dbmuXcJKl9jZ/yMnNSnbripNb+fiMOF8Fhg1REz2sXCKD/aBV4Y4x4Rmz6vLm2lJ15W2XpYwylTqCLH0OldEZjI8vYb4TDyxYqMFMK3axyZb5lNyGA/rGoPqK05H1yTj4nab6mmvEz0MnB3cJF8VdzpHGZQCT90GurWdK3X0OjWVbuvoekcLwEcESxxLkRdl8L61jlJydszSk27ZaqpAUAUAUAUBHiIVdSrC4IsRVZRUk0yGk1TMjFwUYea8sfaxW0YC+XzKj2ryo6VYclzXVHz8v2MqxdEt1aEfEXV5nMSkKTooH6DasWZxnkbgtjhOnLYccC5aZ2DTDKg1yndv2Fa9NoZSfVNUvudseBt3I21eybBZxfjsOHsJG7x2Ubn9vnXHLnhjW5SeRR5FycQxk+sUQiToX3Pv+1ZVl1GX3I9K9Tl15JcKjv+D4pvtYoj/iv+RU/ptQ+cn0J7vI+ZB/B8Uv2cWT6r/k0/TZ1xk+g7vIuJB2mOj3WOUeWh/Sl6qHgpC8sfU6h5oUHLPG8TeYuPyB/Cpjrop1kTiws64kqHGGxaSC6OrehrXDJGauLs7KSfBJNCrqVdQyncEXB+Rq6dcEkOE4fFFfs440J3yqB+QqXJvlktt8lmoII5JlXcgVVyS5IbSI0xWY90X86hTvgXZYq5Il5nnxqonwEUMjE97tXKgDpa25oDENzfxj40YL4bBduU7Swd8oXzPj5UJ2NhyxPxFmf4+LDRqAMnYsWJOt732A096EGhoAoAoDM848xnD5IIBnxM2ka+A/qP6fPwNcsk3HZcsrJtcHXLPKqwfWTN22IbVnbWx8Bf8/yqIYUt3uyIwS3fJS+lbmCXBcNaWA2lLqiaX1J10O+gNdi404rxv4WGMP8AWTFRfpcgC7G2wvUpAUDmLGaN2HdO3ca2u2tKQNmt7C+/WoBzNCrCzKGHgReolFSVNENJ8ifE8rwMbrmQ/dP71jnoMUt1t8Dk8EXxsQ/wKdfsYt7eDC//ALVX9JlXu5H+fuR3UlxIkXhuK64n+2rLDqP8/oT0ZP8AIlXhEh+3iHPoLfrVlp5v3psnu34stYfhca+J9a6xwQiWUEiJOMxduIFuXvY2GgtrXai4zoAoDzfk5u35g4nNuIVSBT739ip96ElTi3FMdPxvEYPBzGNRCqlzqsOxZwvVzcAa9akE82PxccsfCcDOZZ1UviMXN3jGpNxpc3bXa+mg9IAo5x4RicHNgUj4ljpJsTOI2zOAuXTMQoGlrjx3qQaXhuLbD8fxUUkjmOeESoGYkLk3sCbAfa2qviQIsHzAI4sXxqZM7O3Y4WM+F7D30vbwbxqsY+11EJbnfMHDMVFg3xeM4tNDigudYo2VY1O4TJu/he9XLFTmDHy47+AwzizzP8RKNv8ATAtp4MC1SDZc8cMdmWZQWULZrdLG9/TWiILnL/NAmIjlGVzsRs37GjQFvFuJz/HlIWOhChb6Xt1H4/KlbAp4/E4nDYgZpWdtGtc2N+lqkHfHnxcLI8kxBe5AUmy2tpbbqKKgM+NcxyDs4oR9YyqWPgWAsAPHWoSAp43DicPkZ8Q5Z76Bjpa3n51KBY4/xGWNcOO0cHs8z2Nibnr7VCQGGCw2LlLyyP2YZDkGY2W9ug8B13oDP8BwU08rmKTKwFy5J1v6eNSyD0iBCFUE3IAF/HzqpISyBVLHQAXJ8hrQHnf0GxFsFPim+1isS8p97fnm96Es4+iT67FcUxv+7iezU/djvb3DD2oGUeROLQ4bi3Fxi5FilaUMpkIGZAXtYnwBX3HhUg4k4p8fzDgXUH4eNJGhY/8Act3WcA/yk2APXLeoBJ9OkTxDDYyMlSueByPB1uPlow/8qhkFf6TODdhwnhwZS0OHlQzqP6StmOnqRf71SlWwQ14bwrl6HJKnwhzEZMz5jcnTusT+IoCQjt+aR1XC4X2Ln/NCfA0bc4Qh3VlaykgMLEG35VNEGew6jE48NChVQwY+QBuSbbXqeEQW+VvrcfJJ/wAm9zYfhUPgk+4j63ioG4Vh/aL/AJ08AHOx7TFRRDwA+bH/AOUQKkmIEHEmeQHKrn2tZT7WqfAEfMWP+JmQgEIe6l+tzYn3/KiBb4sol4ksdu6Cq28hqajwBr+MyFcPKRvkP5VAMpyHjEV3jIOd7W00soP71Zg3FVBzJGGUqwBBFiD1B3FARYPBxxIEiRUQbKosB8hQHPD+HxQJkhjSNb3yoABf0FAVeJcvYXEOHnw8UjjZmUE/5oCz/Dou0WTs07RFyK2UXVfAHoPKgO8bgo5VySoki3vlYAi420NASSxhlKsAykWIIuCPMHegFGE5TwUT548LArb3CC/+KAYw8PiWRpVjQSPozgDM1trnc0BxPwuFzdokJ8bUB8xKLDC/Zqq2U2AAGuw/GqZZdMGysnSbKGDmWNikcKBhoxU6WFhe+X19jXFZ5X01uvzyKKb4oiw+Is4cQxZ2UG673fM2+XwH41Vaie23h97/AKIU35FkyIR28kKAhgM17nQ2JvbodvSuizPp6mqRbr2tlbGYuOQEvAhZVJOc7ZTqL213X5t5VR6l09vr5fiI7z0JZ5kNyYEJi0JOya6bLsB3tNrirPO6e3HP59Sev0JJsq4g5Yos2neOhzEMTc22sv41MsslPpX5z/RLk7oll4p9WrBRdkL2ZrCwtfW2t7i2nWoef2U0uVZDybWQ8NSLtQVhRCwYgjcWIBuLaXvp6GrQyuTSrn+CYytjmuxcKAKAKAKAKAKAKAKAKAKA+OoIsQCD0NQ1ezBH8OmndXu7aDT08KjojttwRSPhwkdrZEtt9kdNqju4+SHSvIk7MWtYW8LValwTRy0CndVPXUDrvUOMXyiKRHHg1C2Iza5rtqSfH1qFjilXIUUdyYdG+0qm+9wDttUuEXyg0mR4rBrJbNsOmn7X9qrPGp1ZDjZMkSgkgAE7kDf18auopcImjupJP//Z"/>
          <p:cNvSpPr>
            <a:spLocks noChangeAspect="1" noChangeArrowheads="1"/>
          </p:cNvSpPr>
          <p:nvPr/>
        </p:nvSpPr>
        <p:spPr bwMode="auto">
          <a:xfrm>
            <a:off x="307975" y="-350838"/>
            <a:ext cx="1905000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92" t="15313" r="28741" b="15938"/>
          <a:stretch/>
        </p:blipFill>
        <p:spPr bwMode="auto">
          <a:xfrm>
            <a:off x="1073423" y="1700808"/>
            <a:ext cx="5488161" cy="5030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9104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9325"/>
            <a:ext cx="9144000" cy="5789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1"/>
          <p:cNvSpPr txBox="1"/>
          <p:nvPr/>
        </p:nvSpPr>
        <p:spPr>
          <a:xfrm>
            <a:off x="-55701" y="-19325"/>
            <a:ext cx="3308400" cy="646200"/>
          </a:xfrm>
          <a:prstGeom prst="rect">
            <a:avLst/>
          </a:prstGeom>
          <a:solidFill>
            <a:srgbClr val="00B0F0">
              <a:alpha val="7882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Generation 3</a:t>
            </a:r>
            <a:endParaRPr sz="200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384398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5" name="Elbow Connector 4"/>
          <p:cNvCxnSpPr/>
          <p:nvPr/>
        </p:nvCxnSpPr>
        <p:spPr>
          <a:xfrm>
            <a:off x="2701245" y="1484784"/>
            <a:ext cx="4752528" cy="4248472"/>
          </a:xfrm>
          <a:prstGeom prst="bentConnector3">
            <a:avLst/>
          </a:prstGeom>
          <a:ln w="28575">
            <a:solidFill>
              <a:srgbClr val="505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860032" y="2056284"/>
            <a:ext cx="432048" cy="432048"/>
          </a:xfrm>
          <a:prstGeom prst="ellipse">
            <a:avLst/>
          </a:prstGeom>
          <a:solidFill>
            <a:srgbClr val="50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5514118" y="2636912"/>
            <a:ext cx="1944216" cy="0"/>
          </a:xfrm>
          <a:prstGeom prst="line">
            <a:avLst/>
          </a:prstGeom>
          <a:ln w="12700">
            <a:solidFill>
              <a:srgbClr val="505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31"/>
          <p:cNvSpPr>
            <a:spLocks noGrp="1"/>
          </p:cNvSpPr>
          <p:nvPr>
            <p:ph idx="1"/>
          </p:nvPr>
        </p:nvSpPr>
        <p:spPr>
          <a:xfrm>
            <a:off x="5365328" y="1869455"/>
            <a:ext cx="3239120" cy="7674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="1" baseline="0">
                <a:solidFill>
                  <a:srgbClr val="505050"/>
                </a:solidFill>
                <a:latin typeface="HelveticaNeueLT Std Med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CA" sz="1400" dirty="0" smtClean="0"/>
              <a:t>Mid-size city systems can work!  Don’t de feasibility studies, do a functional analysis!</a:t>
            </a:r>
            <a:endParaRPr lang="en-CA" sz="1400" dirty="0"/>
          </a:p>
        </p:txBody>
      </p:sp>
      <p:sp>
        <p:nvSpPr>
          <p:cNvPr id="12" name="Content Placeholder 31"/>
          <p:cNvSpPr>
            <a:spLocks noGrp="1"/>
          </p:cNvSpPr>
          <p:nvPr>
            <p:ph sz="quarter" idx="4294967295"/>
          </p:nvPr>
        </p:nvSpPr>
        <p:spPr>
          <a:xfrm>
            <a:off x="5834063" y="2708275"/>
            <a:ext cx="3309937" cy="3444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="1" baseline="0">
                <a:solidFill>
                  <a:srgbClr val="005278"/>
                </a:solidFill>
                <a:latin typeface="HelveticaNeueLT Std Med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CA" sz="1400" dirty="0" smtClean="0"/>
              <a:t>Build a system around infrastructure and transit with some predictability</a:t>
            </a:r>
            <a:endParaRPr lang="en-CA" sz="1400" dirty="0"/>
          </a:p>
        </p:txBody>
      </p:sp>
      <p:sp>
        <p:nvSpPr>
          <p:cNvPr id="16" name="Content Placeholder 31"/>
          <p:cNvSpPr>
            <a:spLocks noGrp="1"/>
          </p:cNvSpPr>
          <p:nvPr>
            <p:ph sz="quarter" idx="4294967295"/>
          </p:nvPr>
        </p:nvSpPr>
        <p:spPr>
          <a:xfrm>
            <a:off x="5616575" y="3395663"/>
            <a:ext cx="3527425" cy="4270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="1" baseline="0">
                <a:solidFill>
                  <a:srgbClr val="F25F5C"/>
                </a:solidFill>
                <a:latin typeface="HelveticaNeueLT Std Med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CA" sz="1400" dirty="0" smtClean="0"/>
              <a:t>Cities should have some control over bike share, but private sector is vital</a:t>
            </a:r>
            <a:endParaRPr lang="en-CA" sz="1400" dirty="0"/>
          </a:p>
        </p:txBody>
      </p:sp>
      <p:sp>
        <p:nvSpPr>
          <p:cNvPr id="22" name="Content Placeholder 31"/>
          <p:cNvSpPr>
            <a:spLocks noGrp="1"/>
          </p:cNvSpPr>
          <p:nvPr>
            <p:ph sz="quarter" idx="4294967295"/>
          </p:nvPr>
        </p:nvSpPr>
        <p:spPr>
          <a:xfrm>
            <a:off x="5853113" y="4062413"/>
            <a:ext cx="3290887" cy="6619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="1" baseline="0">
                <a:solidFill>
                  <a:srgbClr val="70C1B3"/>
                </a:solidFill>
                <a:latin typeface="HelveticaNeueLT Std Med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CA" sz="1400" dirty="0" smtClean="0"/>
              <a:t>Business planning depends on what type of system you want and who you’re trying to serve</a:t>
            </a:r>
            <a:endParaRPr lang="en-CA" sz="1400" dirty="0"/>
          </a:p>
        </p:txBody>
      </p:sp>
      <p:sp>
        <p:nvSpPr>
          <p:cNvPr id="10" name="Oval 9"/>
          <p:cNvSpPr/>
          <p:nvPr/>
        </p:nvSpPr>
        <p:spPr>
          <a:xfrm>
            <a:off x="4860032" y="2764036"/>
            <a:ext cx="432048" cy="432048"/>
          </a:xfrm>
          <a:prstGeom prst="ellipse">
            <a:avLst/>
          </a:prstGeom>
          <a:solidFill>
            <a:srgbClr val="005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5501945" y="3308987"/>
            <a:ext cx="1944216" cy="0"/>
          </a:xfrm>
          <a:prstGeom prst="line">
            <a:avLst/>
          </a:prstGeom>
          <a:ln w="12700">
            <a:solidFill>
              <a:srgbClr val="505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860032" y="3424436"/>
            <a:ext cx="432048" cy="432048"/>
          </a:xfrm>
          <a:prstGeom prst="ellipse">
            <a:avLst/>
          </a:prstGeom>
          <a:solidFill>
            <a:srgbClr val="F25F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5491452" y="3981062"/>
            <a:ext cx="1944216" cy="0"/>
          </a:xfrm>
          <a:prstGeom prst="line">
            <a:avLst/>
          </a:prstGeom>
          <a:ln w="12700">
            <a:solidFill>
              <a:srgbClr val="505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189077" y="1160748"/>
            <a:ext cx="1692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 smtClean="0">
                <a:solidFill>
                  <a:srgbClr val="505050"/>
                </a:solidFill>
                <a:latin typeface="HelveticaNeueLT Std Med Cn" pitchFamily="34" charset="0"/>
              </a:rPr>
              <a:t>Recap</a:t>
            </a:r>
            <a:endParaRPr lang="en-CA" sz="2400" b="1" dirty="0">
              <a:solidFill>
                <a:srgbClr val="505050"/>
              </a:solidFill>
              <a:latin typeface="HelveticaNeueLT Std Med Cn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951111"/>
            <a:ext cx="605681" cy="605681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4860032" y="4101703"/>
            <a:ext cx="432048" cy="432048"/>
          </a:xfrm>
          <a:prstGeom prst="ellipse">
            <a:avLst/>
          </a:prstGeom>
          <a:solidFill>
            <a:srgbClr val="70C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5514118" y="4869160"/>
            <a:ext cx="1944216" cy="0"/>
          </a:xfrm>
          <a:prstGeom prst="line">
            <a:avLst/>
          </a:prstGeom>
          <a:ln w="12700">
            <a:solidFill>
              <a:srgbClr val="505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183644" y="404664"/>
            <a:ext cx="4540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 smtClean="0">
                <a:solidFill>
                  <a:srgbClr val="505050"/>
                </a:solidFill>
                <a:latin typeface="HelveticaNeueLT Std Med Cn" pitchFamily="34" charset="0"/>
              </a:rPr>
              <a:t>RFPs Contracts and Stations</a:t>
            </a:r>
            <a:endParaRPr lang="en-CA" sz="1800" b="1" dirty="0">
              <a:solidFill>
                <a:srgbClr val="505050"/>
              </a:solidFill>
              <a:latin typeface="HelveticaNeueLT Std Med Cn" pitchFamily="34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723254"/>
            <a:ext cx="11430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4897489" y="2041475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 smtClean="0">
                <a:solidFill>
                  <a:schemeClr val="bg1"/>
                </a:solidFill>
                <a:latin typeface="HelveticaNeueLT Std Med Cn" pitchFamily="34" charset="0"/>
              </a:rPr>
              <a:t>1</a:t>
            </a:r>
            <a:endParaRPr lang="en-CA" sz="2400" b="1" dirty="0">
              <a:solidFill>
                <a:schemeClr val="bg1"/>
              </a:solidFill>
              <a:latin typeface="HelveticaNeueLT Std Med Cn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97489" y="2726372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chemeClr val="bg1"/>
                </a:solidFill>
                <a:latin typeface="HelveticaNeueLT Std Med Cn" pitchFamily="34" charset="0"/>
              </a:rPr>
              <a:t>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907101" y="3403132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chemeClr val="bg1"/>
                </a:solidFill>
                <a:latin typeface="HelveticaNeueLT Std Med Cn" pitchFamily="34" charset="0"/>
              </a:rPr>
              <a:t>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898788" y="4088858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chemeClr val="bg1"/>
                </a:solidFill>
                <a:latin typeface="HelveticaNeueLT Std Med Cn" pitchFamily="34" charset="0"/>
              </a:rPr>
              <a:t>4</a:t>
            </a:r>
          </a:p>
        </p:txBody>
      </p:sp>
      <p:pic>
        <p:nvPicPr>
          <p:cNvPr id="30" name="Picture 2" descr="Image result for success kid sa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4" r="48750"/>
          <a:stretch/>
        </p:blipFill>
        <p:spPr bwMode="auto">
          <a:xfrm>
            <a:off x="714361" y="1895390"/>
            <a:ext cx="3822987" cy="472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92752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2"/>
          <p:cNvPicPr preferRelativeResize="0"/>
          <p:nvPr/>
        </p:nvPicPr>
        <p:blipFill rotWithShape="1">
          <a:blip r:embed="rId3">
            <a:alphaModFix/>
          </a:blip>
          <a:srcRect l="2388" r="11044"/>
          <a:stretch/>
        </p:blipFill>
        <p:spPr>
          <a:xfrm>
            <a:off x="-22746" y="1136"/>
            <a:ext cx="9166746" cy="5882873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2"/>
          <p:cNvSpPr txBox="1"/>
          <p:nvPr/>
        </p:nvSpPr>
        <p:spPr>
          <a:xfrm>
            <a:off x="-25400" y="1125"/>
            <a:ext cx="2807700" cy="1877400"/>
          </a:xfrm>
          <a:prstGeom prst="rect">
            <a:avLst/>
          </a:prstGeom>
          <a:solidFill>
            <a:srgbClr val="00B0F0">
              <a:alpha val="9098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Paris </a:t>
            </a:r>
            <a:r>
              <a:rPr lang="en-US" sz="120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(3 years)</a:t>
            </a:r>
            <a:endParaRPr sz="120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80M bike trips</a:t>
            </a:r>
            <a:endParaRPr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74,000 daily trips </a:t>
            </a:r>
            <a:endParaRPr sz="200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240,000+ subscribers</a:t>
            </a:r>
            <a:endParaRPr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6M trips eliminated</a:t>
            </a:r>
            <a:endParaRPr sz="200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109651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 txBox="1"/>
          <p:nvPr/>
        </p:nvSpPr>
        <p:spPr>
          <a:xfrm>
            <a:off x="685800" y="1600200"/>
            <a:ext cx="7952677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“But they’re different in Europe”</a:t>
            </a:r>
            <a:endParaRPr sz="6000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396873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4" descr="Bixi - approved via Alain 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4"/>
          <p:cNvSpPr txBox="1"/>
          <p:nvPr/>
        </p:nvSpPr>
        <p:spPr>
          <a:xfrm>
            <a:off x="5819500" y="4218575"/>
            <a:ext cx="3322200" cy="1877400"/>
          </a:xfrm>
          <a:prstGeom prst="rect">
            <a:avLst/>
          </a:prstGeom>
          <a:solidFill>
            <a:srgbClr val="00B0F0">
              <a:alpha val="7882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i="0" u="none" strike="noStrike" cap="none" dirty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Montreal </a:t>
            </a:r>
            <a:endParaRPr sz="1400" i="0" u="none" strike="noStrike" cap="none" dirty="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 cap="none" dirty="0" smtClean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5 million trips/year</a:t>
            </a: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smtClean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550 station</a:t>
            </a: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smtClean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5000 + bikes</a:t>
            </a:r>
            <a:endParaRPr dirty="0">
              <a:latin typeface="Rockwell"/>
              <a:ea typeface="Rockwell"/>
              <a:cs typeface="Rockwell"/>
              <a:sym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315770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5"/>
          <p:cNvSpPr txBox="1"/>
          <p:nvPr/>
        </p:nvSpPr>
        <p:spPr>
          <a:xfrm>
            <a:off x="1229502" y="1371600"/>
            <a:ext cx="6807569" cy="2862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“They’re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French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Canadian, though”</a:t>
            </a:r>
            <a:endParaRPr sz="6000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313646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13910</TotalTime>
  <Words>1338</Words>
  <Application>Microsoft Office PowerPoint</Application>
  <PresentationFormat>On-screen Show (4:3)</PresentationFormat>
  <Paragraphs>336</Paragraphs>
  <Slides>50</Slides>
  <Notes>25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2" baseType="lpstr">
      <vt:lpstr>Office Theme</vt:lpstr>
      <vt:lpstr>CorelDRAW</vt:lpstr>
      <vt:lpstr>Bike Share 101 RFPs, Contracts and Station Locations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Kind of City-Operator-Supplier Set-up?</vt:lpstr>
      <vt:lpstr>What Kind of City-Operator-Supplier Set-up?</vt:lpstr>
      <vt:lpstr>What Kind of City-Operator-Supplier Set-up?</vt:lpstr>
      <vt:lpstr>Project Timelines (24 to 32 months)</vt:lpstr>
      <vt:lpstr>Project Timelines (24 to 32 months)</vt:lpstr>
      <vt:lpstr>Project Timelines (24 to 32 months)</vt:lpstr>
      <vt:lpstr>Project Timelines (24 to 32 months)</vt:lpstr>
      <vt:lpstr>RFPs, Permits, Outcomes &amp; Relationships</vt:lpstr>
      <vt:lpstr>PowerPoint Presentation</vt:lpstr>
      <vt:lpstr>PowerPoint Presentation</vt:lpstr>
      <vt:lpstr>PowerPoint Presentation</vt:lpstr>
      <vt:lpstr>PowerPoint Presentation</vt:lpstr>
      <vt:lpstr>Positioning Bike Share – integrated mobility</vt:lpstr>
      <vt:lpstr>Bike Share as Transit and as Taxi</vt:lpstr>
      <vt:lpstr>Positioning Bike Share – integrated mobility</vt:lpstr>
      <vt:lpstr>Getting Through Start-up</vt:lpstr>
      <vt:lpstr>Community engagement is vital</vt:lpstr>
      <vt:lpstr>Community engagement is vital</vt:lpstr>
      <vt:lpstr>PowerPoint Presentation</vt:lpstr>
      <vt:lpstr>Stations can be anything!</vt:lpstr>
      <vt:lpstr>Launch Event</vt:lpstr>
      <vt:lpstr>PowerPoint Presentation</vt:lpstr>
      <vt:lpstr>PowerPoint Presentation</vt:lpstr>
      <vt:lpstr>Data-based Engagement - Planning</vt:lpstr>
      <vt:lpstr>Build Equity into your Design Hamilton’s Everyone Rides Initiative</vt:lpstr>
      <vt:lpstr>Build Equity into your Design PBOT’s Adaptive Bike Share Program</vt:lpstr>
      <vt:lpstr>Getting Through Start-up</vt:lpstr>
      <vt:lpstr>Thank you and Questions?</vt:lpstr>
      <vt:lpstr>RFP &amp; Contract Considerations</vt:lpstr>
      <vt:lpstr>RFP &amp; Contract Considerations</vt:lpstr>
      <vt:lpstr>Service Levels Discussion</vt:lpstr>
      <vt:lpstr>Getting Service Levels right</vt:lpstr>
      <vt:lpstr>Evaluation Metrics</vt:lpstr>
      <vt:lpstr>Setting Practical Maintenance Levels</vt:lpstr>
      <vt:lpstr>PowerPoint Presentation</vt:lpstr>
    </vt:vector>
  </TitlesOfParts>
  <Company>City of Hamilton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Integration of TDM &amp; Transit</dc:title>
  <dc:creator>Topalovic, Peter (Transportation)</dc:creator>
  <cp:lastModifiedBy>Windows User</cp:lastModifiedBy>
  <cp:revision>198</cp:revision>
  <dcterms:created xsi:type="dcterms:W3CDTF">2013-10-27T02:45:03Z</dcterms:created>
  <dcterms:modified xsi:type="dcterms:W3CDTF">2019-09-30T15:58:52Z</dcterms:modified>
</cp:coreProperties>
</file>