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317" r:id="rId3"/>
    <p:sldId id="367" r:id="rId4"/>
    <p:sldId id="365" r:id="rId5"/>
    <p:sldId id="371" r:id="rId6"/>
    <p:sldId id="368" r:id="rId7"/>
    <p:sldId id="370" r:id="rId8"/>
    <p:sldId id="369" r:id="rId9"/>
    <p:sldId id="390" r:id="rId10"/>
    <p:sldId id="372" r:id="rId11"/>
    <p:sldId id="373" r:id="rId12"/>
    <p:sldId id="375" r:id="rId13"/>
    <p:sldId id="376" r:id="rId14"/>
    <p:sldId id="377" r:id="rId15"/>
    <p:sldId id="378" r:id="rId16"/>
    <p:sldId id="323" r:id="rId17"/>
    <p:sldId id="379" r:id="rId18"/>
    <p:sldId id="383" r:id="rId19"/>
    <p:sldId id="380" r:id="rId20"/>
    <p:sldId id="387" r:id="rId21"/>
    <p:sldId id="324" r:id="rId22"/>
    <p:sldId id="381" r:id="rId23"/>
    <p:sldId id="325" r:id="rId24"/>
    <p:sldId id="382" r:id="rId25"/>
    <p:sldId id="384" r:id="rId26"/>
    <p:sldId id="385" r:id="rId27"/>
    <p:sldId id="386" r:id="rId28"/>
    <p:sldId id="388" r:id="rId29"/>
    <p:sldId id="389" r:id="rId30"/>
    <p:sldId id="348" r:id="rId31"/>
    <p:sldId id="349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3" autoAdjust="0"/>
    <p:restoredTop sz="98224" autoAdjust="0"/>
  </p:normalViewPr>
  <p:slideViewPr>
    <p:cSldViewPr>
      <p:cViewPr>
        <p:scale>
          <a:sx n="50" d="100"/>
          <a:sy n="50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21920-EF0F-4E4C-8AA3-AEE21E23F3C7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869D7-0018-42CF-9A2D-C33ACE7EC6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74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148584" y="400506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818888" y="400506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pPr/>
              <a:t>09/11/2016</a:t>
            </a:fld>
            <a:r>
              <a:rPr lang="en-CA" dirty="0" smtClean="0"/>
              <a:t> | Transit &amp; TDM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843FCC2-59C1-4898-BA3F-8DF46B3B10A0}" type="slidenum">
              <a:rPr lang="en-CA" smtClean="0"/>
              <a:pPr/>
              <a:t>‹#›</a:t>
            </a:fld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30847806"/>
              </p:ext>
            </p:extLst>
          </p:nvPr>
        </p:nvGraphicFramePr>
        <p:xfrm>
          <a:off x="8423805" y="6309320"/>
          <a:ext cx="683476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CorelDRAW" r:id="rId3" imgW="1483560" imgH="1192320" progId="CorelDraw.Graphic.15">
                  <p:embed/>
                </p:oleObj>
              </mc:Choice>
              <mc:Fallback>
                <p:oleObj name="CorelDRAW" r:id="rId3" imgW="1483560" imgH="1192320" progId="CorelDraw.Graphic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805" y="6309320"/>
                        <a:ext cx="683476" cy="548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F88192-90DD-4406-BBAB-2C5E8E7E2094}" type="datetimeFigureOut">
              <a:rPr lang="en-CA" smtClean="0"/>
              <a:t>09/11/2016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43FCC2-59C1-4898-BA3F-8DF46B3B10A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Peter.Topalovic@Hamilton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751063"/>
            <a:ext cx="8686800" cy="1470025"/>
          </a:xfrm>
        </p:spPr>
        <p:txBody>
          <a:bodyPr/>
          <a:lstStyle/>
          <a:p>
            <a:r>
              <a:rPr lang="en-CA" sz="5400" dirty="0" smtClean="0"/>
              <a:t>Bike Share 101</a:t>
            </a:r>
            <a:br>
              <a:rPr lang="en-CA" sz="5400" dirty="0" smtClean="0"/>
            </a:br>
            <a:r>
              <a:rPr lang="en-CA" sz="5400" dirty="0" smtClean="0"/>
              <a:t>RFPs, Contracts and Station Locations</a:t>
            </a:r>
            <a:endParaRPr lang="en-CA" sz="5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4420" y="4797152"/>
            <a:ext cx="8001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Peter.Topaloivc@Hamilton.ca</a:t>
            </a:r>
          </a:p>
          <a:p>
            <a:r>
              <a:rPr lang="en-CA" dirty="0" smtClean="0"/>
              <a:t>City of Hamilton – Transportation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3448" y="4444151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November 9, 2016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5672232"/>
              </p:ext>
            </p:extLst>
          </p:nvPr>
        </p:nvGraphicFramePr>
        <p:xfrm>
          <a:off x="7740352" y="188640"/>
          <a:ext cx="1143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CorelDRAW" r:id="rId3" imgW="1483560" imgH="1192320" progId="CorelDraw.Graphic.15">
                  <p:embed/>
                </p:oleObj>
              </mc:Choice>
              <mc:Fallback>
                <p:oleObj name="CorelDRAW" r:id="rId3" imgW="1483560" imgH="1192320" progId="CorelDraw.Graphic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188640"/>
                        <a:ext cx="1143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17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RFP &amp; Contract Considerations</a:t>
            </a:r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5996880" cy="4896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Funding Mechanism Considerations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Who collects the money?, who pays who?, how is the grant distributed?, does the City top up any losses?, is the operator responsible? Do you already have a sponsor?  If not, who’s responsible for the sponsor? Are Development Charges considered for expansion? Who is responsible for end of life replacement?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Image result for confusion fu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6" t="7924" r="10377" b="24409"/>
          <a:stretch/>
        </p:blipFill>
        <p:spPr bwMode="auto">
          <a:xfrm>
            <a:off x="6156176" y="1847448"/>
            <a:ext cx="2895600" cy="48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RFP &amp; Contract </a:t>
            </a:r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8892480" cy="158417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Liability and Indemnity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It also depends on the set-up of the relationship between city/government, operator and vendor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Image result for destroyed bike share b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0703"/>
            <a:ext cx="3995936" cy="26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58"/>
          <p:cNvSpPr txBox="1">
            <a:spLocks/>
          </p:cNvSpPr>
          <p:nvPr/>
        </p:nvSpPr>
        <p:spPr>
          <a:xfrm>
            <a:off x="251520" y="3429000"/>
            <a:ext cx="4680520" cy="291996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Cities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are ultimately liable,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risk is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 very clear on who replaces bicycles, when and how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35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RFP &amp; Contract </a:t>
            </a:r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5362" name="Picture 2" descr="Image result for service level agreement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5732" r="5240" b="18750"/>
          <a:stretch/>
        </p:blipFill>
        <p:spPr bwMode="auto">
          <a:xfrm>
            <a:off x="5034528" y="4259952"/>
            <a:ext cx="4096896" cy="26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5760640" cy="4392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Service Levels - Discussion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are the three most important guiding principles for setting service levels?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elements are you considering or including?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evaluation metrics will you use?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Maintenance Levels?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RFP &amp; Contract </a:t>
            </a:r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8208912" cy="4392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Service Levels!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Need to be reasonable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Incentivize the right Behaviours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Share responsibility for performance issues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Penalty Fees collected should be put into a fund for bike share replacement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Per-unit Fees should be scaled as system grows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IDIQ – Indefinite Quantity, Indefinitely Quality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2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RFP &amp; Contract </a:t>
            </a:r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179512" y="1628800"/>
            <a:ext cx="8856984" cy="237626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Develop Key Evaluation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Metrics 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Number of bikes in service &amp; Bike availability at stations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Ridership statistics &amp; Revenue targets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50000"/>
              <a:buNone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10625" r="2563" b="6250"/>
          <a:stretch/>
        </p:blipFill>
        <p:spPr bwMode="auto">
          <a:xfrm>
            <a:off x="251520" y="3068960"/>
            <a:ext cx="8784976" cy="37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RFP &amp; Contract </a:t>
            </a:r>
            <a:r>
              <a:rPr lang="en-CA" dirty="0" smtClean="0"/>
              <a:t>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179512" y="1628800"/>
            <a:ext cx="8856984" cy="237626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Develop Key Maintenance Measures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50000"/>
              <a:buNone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2" t="15313" r="28741" b="15938"/>
          <a:stretch/>
        </p:blipFill>
        <p:spPr bwMode="auto">
          <a:xfrm>
            <a:off x="755576" y="2328663"/>
            <a:ext cx="4824536" cy="442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712968" cy="11116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Positioning Bike Share – integrated mobility</a:t>
            </a:r>
            <a:endParaRPr lang="en-CA" dirty="0"/>
          </a:p>
        </p:txBody>
      </p:sp>
      <p:pic>
        <p:nvPicPr>
          <p:cNvPr id="24" name="Picture 2" descr="Image result for funny bike l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712968" cy="1111664"/>
          </a:xfrm>
        </p:spPr>
        <p:txBody>
          <a:bodyPr>
            <a:normAutofit/>
          </a:bodyPr>
          <a:lstStyle/>
          <a:p>
            <a:r>
              <a:rPr lang="en-CA" dirty="0" smtClean="0"/>
              <a:t>Bike Share as Transit and as Taxi</a:t>
            </a:r>
            <a:endParaRPr lang="en-CA" dirty="0"/>
          </a:p>
        </p:txBody>
      </p:sp>
      <p:pic>
        <p:nvPicPr>
          <p:cNvPr id="9" name="Shape 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506" y="2082861"/>
            <a:ext cx="1500168" cy="150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903" y="1700808"/>
            <a:ext cx="1765198" cy="17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2706932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6310" y="2853944"/>
            <a:ext cx="1082928" cy="88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44"/>
          <p:cNvPicPr preferRelativeResize="0"/>
          <p:nvPr/>
        </p:nvPicPr>
        <p:blipFill rotWithShape="1">
          <a:blip r:embed="rId6">
            <a:alphaModFix/>
          </a:blip>
          <a:srcRect l="52711" t="56878" r="5119" b="22255"/>
          <a:stretch/>
        </p:blipFill>
        <p:spPr>
          <a:xfrm>
            <a:off x="4211960" y="2922372"/>
            <a:ext cx="1522315" cy="81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5"/>
          <p:cNvPicPr preferRelativeResize="0"/>
          <p:nvPr/>
        </p:nvPicPr>
        <p:blipFill rotWithShape="1">
          <a:blip r:embed="rId6">
            <a:alphaModFix/>
          </a:blip>
          <a:srcRect l="50000" t="21392" b="63306"/>
          <a:stretch/>
        </p:blipFill>
        <p:spPr>
          <a:xfrm>
            <a:off x="3286146" y="2636055"/>
            <a:ext cx="1804988" cy="6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46"/>
          <p:cNvSpPr/>
          <p:nvPr/>
        </p:nvSpPr>
        <p:spPr>
          <a:xfrm>
            <a:off x="2411758" y="2910616"/>
            <a:ext cx="720080" cy="4443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250" cap="flat">
            <a:solidFill>
              <a:srgbClr val="B34C0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Shape 147"/>
          <p:cNvSpPr/>
          <p:nvPr/>
        </p:nvSpPr>
        <p:spPr>
          <a:xfrm>
            <a:off x="5984087" y="2922372"/>
            <a:ext cx="720080" cy="44438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250" cap="flat">
            <a:solidFill>
              <a:srgbClr val="B34C0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" name="Shape 1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3766" y="5070287"/>
            <a:ext cx="1318365" cy="7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4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50867" y="4507132"/>
            <a:ext cx="1335442" cy="133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5219" y="4978478"/>
            <a:ext cx="856460" cy="8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51"/>
          <p:cNvSpPr/>
          <p:nvPr/>
        </p:nvSpPr>
        <p:spPr>
          <a:xfrm>
            <a:off x="2051718" y="4978478"/>
            <a:ext cx="360040" cy="968813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Shape 152"/>
          <p:cNvSpPr/>
          <p:nvPr/>
        </p:nvSpPr>
        <p:spPr>
          <a:xfrm>
            <a:off x="6516216" y="4978478"/>
            <a:ext cx="360040" cy="968813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" name="Shape 153"/>
          <p:cNvCxnSpPr/>
          <p:nvPr/>
        </p:nvCxnSpPr>
        <p:spPr>
          <a:xfrm rot="10800000">
            <a:off x="2771798" y="3583030"/>
            <a:ext cx="1246356" cy="1140124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" name="Shape 154"/>
          <p:cNvCxnSpPr/>
          <p:nvPr/>
        </p:nvCxnSpPr>
        <p:spPr>
          <a:xfrm rot="10800000" flipH="1">
            <a:off x="5364087" y="3583030"/>
            <a:ext cx="855383" cy="1140124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646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712968" cy="11116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Positioning Bike Share – integrated mobility</a:t>
            </a:r>
            <a:endParaRPr lang="en-CA" dirty="0"/>
          </a:p>
        </p:txBody>
      </p:sp>
      <p:pic>
        <p:nvPicPr>
          <p:cNvPr id="21506" name="Picture 2" descr="Image result for hot dog c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9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712968" cy="1111664"/>
          </a:xfrm>
        </p:spPr>
        <p:txBody>
          <a:bodyPr>
            <a:normAutofit/>
          </a:bodyPr>
          <a:lstStyle/>
          <a:p>
            <a:r>
              <a:rPr lang="en-CA" dirty="0" smtClean="0"/>
              <a:t>Getting Through Start-up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560836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I think bike share is really great as long as its not on my street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4146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 Always the Fun Stuff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Shape 257"/>
          <p:cNvPicPr preferRelativeResize="0"/>
          <p:nvPr/>
        </p:nvPicPr>
        <p:blipFill rotWithShape="1">
          <a:blip r:embed="rId2">
            <a:alphaModFix/>
          </a:blip>
          <a:srcRect l="6181" r="10467" b="4794"/>
          <a:stretch/>
        </p:blipFill>
        <p:spPr>
          <a:xfrm>
            <a:off x="0" y="1556792"/>
            <a:ext cx="9150032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58"/>
          <p:cNvSpPr txBox="1">
            <a:spLocks/>
          </p:cNvSpPr>
          <p:nvPr/>
        </p:nvSpPr>
        <p:spPr>
          <a:xfrm>
            <a:off x="251520" y="1944218"/>
            <a:ext cx="4248472" cy="46531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for Proposals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Fair Contracts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 realistic service levels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Station Location Issues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with the Public 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Through Start-up and Making it to Launch!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6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2880"/>
            <a:ext cx="8712968" cy="1111664"/>
          </a:xfrm>
        </p:spPr>
        <p:txBody>
          <a:bodyPr>
            <a:normAutofit/>
          </a:bodyPr>
          <a:lstStyle/>
          <a:p>
            <a:r>
              <a:rPr lang="en-CA" dirty="0" smtClean="0"/>
              <a:t>Getting Through Start-up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560836"/>
            <a:ext cx="6624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What are some of your concerns about: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Start-up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Station Locations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/>
              <a:t>NIMBYism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3277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t="64075"/>
          <a:stretch/>
        </p:blipFill>
        <p:spPr>
          <a:xfrm>
            <a:off x="3351212" y="3180800"/>
            <a:ext cx="5829298" cy="2285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Shape 286"/>
          <p:cNvGrpSpPr/>
          <p:nvPr/>
        </p:nvGrpSpPr>
        <p:grpSpPr>
          <a:xfrm>
            <a:off x="3351212" y="543382"/>
            <a:ext cx="5832646" cy="2676043"/>
            <a:chOff x="3347864" y="1761066"/>
            <a:chExt cx="5832646" cy="2676043"/>
          </a:xfrm>
        </p:grpSpPr>
        <p:pic>
          <p:nvPicPr>
            <p:cNvPr id="287" name="Shape 287"/>
            <p:cNvPicPr preferRelativeResize="0"/>
            <p:nvPr/>
          </p:nvPicPr>
          <p:blipFill rotWithShape="1">
            <a:blip r:embed="rId3">
              <a:alphaModFix/>
            </a:blip>
            <a:srcRect t="29328" b="35336"/>
            <a:stretch/>
          </p:blipFill>
          <p:spPr>
            <a:xfrm>
              <a:off x="3351212" y="2188775"/>
              <a:ext cx="5829298" cy="2248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Shape 288"/>
            <p:cNvSpPr/>
            <p:nvPr/>
          </p:nvSpPr>
          <p:spPr>
            <a:xfrm rot="-197129">
              <a:off x="3355726" y="1917438"/>
              <a:ext cx="5469260" cy="4312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Clr>
                  <a:schemeClr val="dk1"/>
                </a:buClr>
                <a:buFont typeface="Calibri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22843">
            <a:off x="268810" y="2588230"/>
            <a:ext cx="3064126" cy="372114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engagement is vital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 r="44412" b="70850"/>
          <a:stretch/>
        </p:blipFill>
        <p:spPr>
          <a:xfrm rot="-500184">
            <a:off x="109324" y="413048"/>
            <a:ext cx="3240337" cy="1854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066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engagement is vital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t="14687" r="27687" b="6250"/>
          <a:stretch/>
        </p:blipFill>
        <p:spPr bwMode="auto">
          <a:xfrm>
            <a:off x="1509991" y="908720"/>
            <a:ext cx="608634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03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t="9161" b="5933"/>
          <a:stretch/>
        </p:blipFill>
        <p:spPr>
          <a:xfrm>
            <a:off x="0" y="-18624"/>
            <a:ext cx="9159758" cy="530120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155575" y="-503237"/>
            <a:ext cx="1904999" cy="104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07975" y="-350837"/>
            <a:ext cx="1904999" cy="1047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6498">
            <a:off x="4211960" y="1916831"/>
            <a:ext cx="4706166" cy="395783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 rot="-281391">
            <a:off x="199556" y="5166393"/>
            <a:ext cx="3805517" cy="1407762"/>
          </a:xfrm>
          <a:prstGeom prst="rect">
            <a:avLst/>
          </a:prstGeom>
          <a:solidFill>
            <a:srgbClr val="595959">
              <a:alpha val="74509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Seize every opportunity for engagement, beyond the engagement period  </a:t>
            </a:r>
          </a:p>
        </p:txBody>
      </p:sp>
    </p:spTree>
    <p:extLst>
      <p:ext uri="{BB962C8B-B14F-4D97-AF65-F5344CB8AC3E}">
        <p14:creationId xmlns:p14="http://schemas.microsoft.com/office/powerpoint/2010/main" val="9391796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a Complaint Log</a:t>
            </a:r>
            <a:endParaRPr lang="en-US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58" name="Picture 2" descr="Image result for complaint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96" y="1628800"/>
            <a:ext cx="3238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58"/>
          <p:cNvSpPr txBox="1">
            <a:spLocks/>
          </p:cNvSpPr>
          <p:nvPr/>
        </p:nvSpPr>
        <p:spPr>
          <a:xfrm>
            <a:off x="179512" y="1052736"/>
            <a:ext cx="5618484" cy="43924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Follow-up with each citizen by email/phone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Perform a site visit where necessary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Explain that this a vital piece of infrastructure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their expertise!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4955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Communicate with Residents</a:t>
            </a:r>
            <a:endParaRPr lang="en-US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58"/>
          <p:cNvSpPr txBox="1">
            <a:spLocks/>
          </p:cNvSpPr>
          <p:nvPr/>
        </p:nvSpPr>
        <p:spPr>
          <a:xfrm>
            <a:off x="179512" y="1052736"/>
            <a:ext cx="5618484" cy="5400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 a letter or door hanger (or both) to raise awareness for stations coming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Offer a discount (even though this may not be fully effective)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Let the Neighborhood Associations and Business Improvement Areas know that stations are coming and residents are being notified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Image result for bike share door hanger marketing materi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r="11104"/>
          <a:stretch/>
        </p:blipFill>
        <p:spPr bwMode="auto">
          <a:xfrm>
            <a:off x="5797996" y="2458264"/>
            <a:ext cx="33680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114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Launch Event</a:t>
            </a:r>
            <a:endParaRPr lang="en-US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58"/>
          <p:cNvSpPr txBox="1">
            <a:spLocks/>
          </p:cNvSpPr>
          <p:nvPr/>
        </p:nvSpPr>
        <p:spPr>
          <a:xfrm>
            <a:off x="179512" y="1052736"/>
            <a:ext cx="5618484" cy="316835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Focus on the positive elements of the project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Have founding members in the lead up to the event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Invite dignitaries and media</a:t>
            </a: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5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Offer free rides and group rides</a:t>
            </a:r>
          </a:p>
          <a:p>
            <a:pPr marL="0" indent="0">
              <a:spcBef>
                <a:spcPts val="0"/>
              </a:spcBef>
              <a:buSzPct val="50000"/>
              <a:buNone/>
            </a:pP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56" name="Picture 4" descr="Image result for sobi launch e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76197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2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Launch Event</a:t>
            </a:r>
            <a:endParaRPr lang="en-US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78" name="Picture 2" descr="Image result for sobi launch ev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1124744"/>
            <a:ext cx="76200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894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259632" y="234888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 smtClean="0"/>
              <a:t>Why </a:t>
            </a:r>
            <a:r>
              <a:rPr lang="en-CA" sz="4800" dirty="0" err="1" smtClean="0"/>
              <a:t>isin’t</a:t>
            </a:r>
            <a:r>
              <a:rPr lang="en-CA" sz="4800" dirty="0" smtClean="0"/>
              <a:t> bike share in my neighbourhood? You don’t care about us!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918306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-7938" y="0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" descr="N:\Mobility Programs &amp; Special Projects\Quick Wins\BikeShare\Public Consultation Report\Bike Share Public Engagement Report\Photos and figures\Bike Share System Maps\Final Hub Locations_high 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1988840"/>
            <a:ext cx="9144000" cy="42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290"/>
          <p:cNvSpPr/>
          <p:nvPr/>
        </p:nvSpPr>
        <p:spPr>
          <a:xfrm>
            <a:off x="0" y="332656"/>
            <a:ext cx="9144000" cy="503999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91"/>
          <p:cNvSpPr txBox="1">
            <a:spLocks/>
          </p:cNvSpPr>
          <p:nvPr/>
        </p:nvSpPr>
        <p:spPr>
          <a:xfrm>
            <a:off x="307975" y="44625"/>
            <a:ext cx="8694600" cy="11117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Sure, but who’s going to pay for it?</a:t>
            </a:r>
            <a:endParaRPr lang="en-US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938" y="980728"/>
            <a:ext cx="915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The need for density and destination!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030660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 Always the Fun Stuff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944218"/>
            <a:ext cx="4248472" cy="46531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for Proposals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Fair Contracts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 realistic service levels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Station Location Issues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with the Public 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Getting Through Start-up and Making it to Launch!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Image result for success kid s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7272"/>
            <a:ext cx="9144001" cy="52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258"/>
          <p:cNvSpPr txBox="1">
            <a:spLocks/>
          </p:cNvSpPr>
          <p:nvPr/>
        </p:nvSpPr>
        <p:spPr>
          <a:xfrm>
            <a:off x="5724128" y="3068960"/>
            <a:ext cx="3419872" cy="273630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Depends on the contract!!</a:t>
            </a: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But how?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9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84"/>
          <p:cNvSpPr/>
          <p:nvPr/>
        </p:nvSpPr>
        <p:spPr>
          <a:xfrm>
            <a:off x="-7938" y="12025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http://i.cbc.ca/1.3000150.1426700755%21/fileImage/httpImage/image.png_gen/derivatives/16x9_620/heat-map-from-sobi-hamilton-on-winter-laun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942"/>
            <a:ext cx="9144000" cy="52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2452" y="1700808"/>
            <a:ext cx="4315531" cy="1656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Ridership data was used to determine additional stations or station tweaks: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Where people locked outside of a station (no fee charged)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What routes were the most used</a:t>
            </a:r>
          </a:p>
          <a:p>
            <a:pPr>
              <a:buFontTx/>
              <a:buChar char="-"/>
            </a:pP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16386" name="Picture 2" descr="http://oppidanomni.files.wordpress.com/2011/07/lindbergh-p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2" y="3573016"/>
            <a:ext cx="224771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35558"/>
            <a:ext cx="91440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CA" alt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Data-based Engagement</a:t>
            </a:r>
            <a:br>
              <a:rPr lang="en-CA" altLang="en-US" sz="3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CA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Post Launch Station Planning (“Desire Line Analysis”)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503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-7937" y="-27383"/>
            <a:ext cx="915193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Source Sans Pro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79512" y="44623"/>
            <a:ext cx="8358063" cy="1111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CA" sz="300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CA" sz="3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a-based Engagement - Planning</a:t>
            </a:r>
            <a:endParaRPr lang="en-CA" sz="30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ptopalov\AppData\Local\Microsoft\Windows\Temporary Internet Files\Content.Outlook\D010QGU9\SobiSep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14930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04664"/>
            <a:ext cx="9174028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CA" sz="2800" b="1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Data-based Engagement - Planning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125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Thank-you</a:t>
            </a:r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2564904"/>
            <a:ext cx="4392488" cy="34563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A" sz="3000" b="1" dirty="0" smtClean="0">
                <a:solidFill>
                  <a:schemeClr val="bg1"/>
                </a:solidFill>
              </a:rPr>
              <a:t>Peter Topalovic</a:t>
            </a:r>
          </a:p>
          <a:p>
            <a:pPr marL="0" indent="0">
              <a:buFont typeface="Wingdings" pitchFamily="2" charset="2"/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Project and Program Manager</a:t>
            </a: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Sustainable Mobility Programs</a:t>
            </a: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+Bike Share</a:t>
            </a: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+Smart Commute</a:t>
            </a:r>
          </a:p>
          <a:p>
            <a:pPr marL="0" indent="0">
              <a:buFont typeface="Wingdings" pitchFamily="2" charset="2"/>
              <a:buNone/>
            </a:pP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City of Hamilton Public Works</a:t>
            </a: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  <a:hlinkClick r:id="rId2"/>
              </a:rPr>
              <a:t>Peter.Topalovic@Hamilton.ca</a:t>
            </a:r>
            <a:endParaRPr lang="en-CA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905-546-2424 x.5129</a:t>
            </a:r>
          </a:p>
          <a:p>
            <a:pPr marL="0" indent="0">
              <a:buFont typeface="Wingdings" pitchFamily="2" charset="2"/>
              <a:buNone/>
            </a:pPr>
            <a:endParaRPr lang="en-CA" dirty="0"/>
          </a:p>
        </p:txBody>
      </p:sp>
      <p:pic>
        <p:nvPicPr>
          <p:cNvPr id="7" name="Picture 2" descr="Image result for success kid s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44140"/>
            <a:ext cx="4512136" cy="34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/>
          </a:bodyPr>
          <a:lstStyle/>
          <a:p>
            <a:r>
              <a:rPr lang="en-CA" dirty="0" smtClean="0"/>
              <a:t>What Kind of City-Operator-Supplier Set-up?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bik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7" descr="Image result for bik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9" descr="Image result for bik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1" descr="Image result for bik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4" descr="Image result for bike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17" descr="Image result for bike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90" name="Picture 22" descr="Image result for getting to know you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6" y="1602512"/>
            <a:ext cx="7020272" cy="51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rmAutofit/>
          </a:bodyPr>
          <a:lstStyle/>
          <a:p>
            <a:r>
              <a:rPr lang="en-CA" dirty="0" smtClean="0"/>
              <a:t>What Kind of City-Operator-Supplier Set-up?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0" name="Picture 2" descr="Image result for town hal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52" y="186006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bik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7" descr="Image result for bik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9" descr="Image result for bik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1" descr="Image result for bik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4" descr="Image result for bike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17" descr="Image result for bike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7" y="4308336"/>
            <a:ext cx="1347501" cy="13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Image result for bike share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64504" b="19430"/>
          <a:stretch/>
        </p:blipFill>
        <p:spPr bwMode="auto">
          <a:xfrm>
            <a:off x="2218757" y="4271784"/>
            <a:ext cx="1777179" cy="13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7170" idx="2"/>
            <a:endCxn id="7186" idx="0"/>
          </p:cNvCxnSpPr>
          <p:nvPr/>
        </p:nvCxnSpPr>
        <p:spPr>
          <a:xfrm flipH="1">
            <a:off x="1246668" y="3765064"/>
            <a:ext cx="990584" cy="543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0" idx="2"/>
            <a:endCxn id="7188" idx="0"/>
          </p:cNvCxnSpPr>
          <p:nvPr/>
        </p:nvCxnSpPr>
        <p:spPr>
          <a:xfrm>
            <a:off x="2237252" y="3765064"/>
            <a:ext cx="870095" cy="5067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Image result for town hal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84" y="2002336"/>
            <a:ext cx="1683080" cy="16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61" y="2321220"/>
            <a:ext cx="1347501" cy="13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Image result for bike share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64504" b="19430"/>
          <a:stretch/>
        </p:blipFill>
        <p:spPr bwMode="auto">
          <a:xfrm>
            <a:off x="5053357" y="4283184"/>
            <a:ext cx="1777179" cy="13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25" idx="2"/>
            <a:endCxn id="26" idx="0"/>
          </p:cNvCxnSpPr>
          <p:nvPr/>
        </p:nvCxnSpPr>
        <p:spPr>
          <a:xfrm>
            <a:off x="5934012" y="3662732"/>
            <a:ext cx="7935" cy="6204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32240" y="2821320"/>
            <a:ext cx="77255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Quick Discussion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Shape 257"/>
          <p:cNvPicPr preferRelativeResize="0"/>
          <p:nvPr/>
        </p:nvPicPr>
        <p:blipFill rotWithShape="1">
          <a:blip r:embed="rId2">
            <a:alphaModFix/>
          </a:blip>
          <a:srcRect l="6181" r="10467" b="4794"/>
          <a:stretch/>
        </p:blipFill>
        <p:spPr>
          <a:xfrm>
            <a:off x="0" y="1556792"/>
            <a:ext cx="9150032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58"/>
          <p:cNvSpPr txBox="1">
            <a:spLocks/>
          </p:cNvSpPr>
          <p:nvPr/>
        </p:nvSpPr>
        <p:spPr>
          <a:xfrm>
            <a:off x="251520" y="1944218"/>
            <a:ext cx="4248472" cy="46531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major burning questions you have about RFPs and Contracts?</a:t>
            </a: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Brainstorm (5 min)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 and select your (5 min): </a:t>
            </a:r>
          </a:p>
          <a:p>
            <a:pPr>
              <a:spcBef>
                <a:spcPts val="0"/>
              </a:spcBef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3 questions</a:t>
            </a:r>
          </a:p>
          <a:p>
            <a:pPr>
              <a:spcBef>
                <a:spcPts val="0"/>
              </a:spcBef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3 challenges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0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8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RFP 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8424936" cy="15567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your homework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Develop an evaluation matrix for RFPs in similar cities – its okay to do an FOI to get them!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26875" r="1332" b="9375"/>
          <a:stretch/>
        </p:blipFill>
        <p:spPr bwMode="auto">
          <a:xfrm>
            <a:off x="341471" y="3356992"/>
            <a:ext cx="8802529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RFP &amp; Contract 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8424936" cy="46531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Prescriptive vs. Open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you specify exactly what the system should be down to the exact configuration of the bike or do you</a:t>
            </a: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you are too prescriptive what are you evaluating?</a:t>
            </a:r>
            <a:endParaRPr lang="en-US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sz="10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endParaRPr lang="en-US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Choose your evaluation team wisely</a:t>
            </a: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Transportation expert/planner, public health rep, transit rep, finance rep, purchasing expert, legal representation</a:t>
            </a:r>
            <a:endParaRPr lang="en-US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5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RFP &amp; Contract Considerations</a:t>
            </a:r>
            <a:endParaRPr lang="en-CA" dirty="0"/>
          </a:p>
        </p:txBody>
      </p:sp>
      <p:sp>
        <p:nvSpPr>
          <p:cNvPr id="14" name="AutoShape 2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155575" y="-5032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4" descr="data:image/jpeg;base64,/9j/4AAQSkZJRgABAQAAAQABAAD/2wCEAAkGBxQTEBUUEhQUFhUXGSIYGRgYGSAgIBwfHhwhHB4gIyAYHSgiHB4mIB0fIjEhJSkrLjEuGh8zODMsNyguLisBCgoKDg0OGhAQGy4kICUsNC0tNDAsLCwsLC8sLCwvLCwsLDcsLCwtLC8vLCwsLCwsLCwsLCwsLCwsLCwsLCwsLP/AABEIAFgAoAMBEQACEQEDEQH/xAAbAAACAwEBAQAAAAAAAAAAAAAABQMEBgIHAf/EADwQAAIBAgQDBgIIBQMFAAAAAAECAwARBBIhMQUGQRMiUWFxkRSBByMyYqGxwdEVQlKi4TNTchZDgsLx/8QAGgEBAAMBAQEAAAAAAAAAAAAAAAECBAMFBv/EADERAAICAQMBBQcEAgMAAAAAAAABAhEDBCExEgUTQVFhIjJxkaGx8BSBwdFSchXh8f/aAAwDAQACEQMRAD8A9xoAoAoAoAoAoD47AAkkADUk9KLcN0Y3HfSHEJRFhonxDk5RY5QT5Egk+1q9CHZ8unqm+lHmz7Sh1dONdT+Raj52iVkXEZIy9/sSCQLbTvFQMp99jVHoptNw3r0r5F1r4JpZKV+Tv5moRgQCCCDqCOtYuDenZ9oAoAoAoAoAoAoAoAoAoAoAoAoAoAoAoDz/AOlji7JHHh0Nu0uz+gtYehN/avU7NxKUnN+HB5HauZxisa8eTHcmYGRsSsiqxEamTb7dhbKCdO8Tl+Zrfq5xWNp+O3w9f2PO0WOTyKSXG/x9P3Gi8LxUmSL4GFELhmC2BNjrdsxZR6Vw73FG5dbbrb/w0d1mnUO7VXvx9z0fgc696FIHiSLRbkWOp2AYkbX1sda8nMntJyts9nDJbwUaSGc0qqpZiFUakk2Arg3W7NMYuTqKtiVOaoW/01nkW9s8cTsvuBrXJZ4vi3+xufZuaPvuMX5OST+Q4w04dQwDAfeUqfZheuqdqzFODg6f0dktSUCgCgCgF3FuKLDYFkDHXvX29FGv4Vk1WqhhW7Sfrf28TTp9PLLuk69BcvMVozJ/qAOFay5SLgm4uxvt5VjXaaWN5PeSdOlVX8W/4NL0Fz6OHVre/wCEPsPOroGU3Ui4NepjyRyRUovZnnzg4ScZcklXKhQBQGa4tzUEYrCA5G7E6fK29edn7QUX0wVmaeoS2iU+F8bxU0mVOzPU3GgHyrlh1WoyyqNFYZcknSHmB4xeQwyr2co6XuG9DW3HqLn3c1Uvv8DtHJv0vZiDnfhebEQzlQ6pHJ3TsWVS6AjqDrp93zr2NJlqEoLxa+XDMesw9WSM3vSfz8DK8E4483ZwSSNKZnZpc97IFHcy30WxBe4tsB0rdmwKFzSqlt6+d/Y8/BqHOoSd23fpXFffYaQCK2KfCSw9pMjSFy1mTMQSoFu6FBJJ6kja1cH1ewsidJ1xz/dmiPR7bxyVtXzx/VDnkzBg4mfEhlYOka5lNwXC9+x62IHua4aqdY4464b+XgadJC8ksid2l8/Ez/0ocXZphhwbIgDMP6mO1/QfnXz2syNy6PA+87C0sY43mfL2Xov+xxw/Fdlg8CpmaFHRi7qB0FwLspAuT4dK6xl044K6Riy4+81OeSh1NNUn9Xyjv+MqgLLjZJGVwFjIXvrmA/ljBvYnY1PeJbqV/nwI/Syl7MsKimt3vs6/2o21bDwRZxTjsMDBXa7kXCKLtYbm3QeZtV445S3RZQbKnD+bcPKbZuzP3yoHuGIq0sMkWeOSH1cjmYjE4czqLsodJJFbNfq1xsPWvmsmJ6mK9pJxlJO/ie7DIsDe1pqLXyBOG5IZVDF2cCwC2AKknqbnfwpHSdGGcE+pyrwrj9w9R1ZIyapK/HzG/JTH4dr7Zzb2H63rd2K28D8r2+n8mPtNLvV8DQV655wUAl5sxpjw9lNi5y/Lr+H51j12VwxbeOxxzy6YiLg3LQmgzs5Un7FttPHxrFp9CsmPqbryOOPB1RtlvkhMrzq2jiwI9CwP4117OXTKafO38ltOqbRX53Np4yNDl3HkdK59o7ZItc0V1PvI0uAlE+HRm6gE26EdR4G4vXqafK5QUzRGpw3MlxvlHEd8YU4cBxZiEyOQdwSLix62Ar1sWrx7d5e3raPOzaPLv3db+lMocv8A0dzpKskkwjy/7epPlqLAfI+ldc/aEJRcYxv4nHT9mZIyUpSr4Ho2FwyRoEjUKo2AFgK8qUnJ2z2YxUVUVSPKvpO4eUxfaW7sq6HzXQj12NeTrINTvzPs+w86np+jxi/ozT8v8djbDQKjyp2aWcCIsDltfvWt0I0/qrTiypxVXt6HlazRzjmm5JO3t7Vc+l/lDY8YWchYXmjbx7E9dP516E3+Vde8U9ot/Ix/pZYfayJNf7L+GOMXOEjdzsqlvYXrulbowJW6PKeW+CvjUlxM8yoZpBGCwvmswZ1AJG9goHka35ZrG1GK4NU5KFJLg2//AElH8f8AFfV5cmXsuzFr7Zr33+VZe+fR0HDvX0dI24NhHiiCPIJLE5Wtbu37otc7DT5Vzk03aKSduz5isADdlGu5AsLnxuayZNOnbR2x5mtmUYcLMWt2UaDqWcufkBYVljhzN10JL1bl/RolkxJe82/RV/Y6ijCiwFuv716UYqKpGFybds7qSAoDO87Qkwqw/lbX5i3515/aMW8afkzPqFcbO+Usavw1iwBQkG5tpe4NW0OWLxU3wTgkugT4QibHuUkMYN8rLubWGl/HeskKyamTjKvgco1LK6Yu49ft2BkMltMxt7aaaVm1V9605Wcsvvc2bXlyEphYwdyL++te1pIuOGKZtxKoIZ1oOgUAUBV4lw6OeMxyqGU9P1B6Hzqs4KaqR2wZ8mCanjdMUNysixskRjXMRdmhVrqP5Ta19dbmuXcJKl9jZ/yMnNSnbripNb+fiMOF8Fhg1REz2sXCKD/aBV4Y4x4Rmz6vLm2lJ15W2XpYwylTqCLH0OldEZjI8vYb4TDyxYqMFMK3axyZb5lNyGA/rGoPqK05H1yTj4nab6mmvEz0MnB3cJF8VdzpHGZQCT90GurWdK3X0OjWVbuvoekcLwEcESxxLkRdl8L61jlJydszSk27ZaqpAUAUAUAUBHiIVdSrC4IsRVZRUk0yGk1TMjFwUYea8sfaxW0YC+XzKj2ryo6VYclzXVHz8v2MqxdEt1aEfEXV5nMSkKTooH6DasWZxnkbgtjhOnLYccC5aZ2DTDKg1yndv2Fa9NoZSfVNUvudseBt3I21eybBZxfjsOHsJG7x2Ubn9vnXHLnhjW5SeRR5FycQxk+sUQiToX3Pv+1ZVl1GX3I9K9Tl15JcKjv+D4pvtYoj/iv+RU/ptQ+cn0J7vI+ZB/B8Uv2cWT6r/k0/TZ1xk+g7vIuJB2mOj3WOUeWh/Sl6qHgpC8sfU6h5oUHLPG8TeYuPyB/Cpjrop1kTiws64kqHGGxaSC6OrehrXDJGauLs7KSfBJNCrqVdQyncEXB+Rq6dcEkOE4fFFfs440J3yqB+QqXJvlktt8lmoII5JlXcgVVyS5IbSI0xWY90X86hTvgXZYq5Il5nnxqonwEUMjE97tXKgDpa25oDENzfxj40YL4bBduU7Swd8oXzPj5UJ2NhyxPxFmf4+LDRqAMnYsWJOt732A096EGhoAoAoDM848xnD5IIBnxM2ka+A/qP6fPwNcsk3HZcsrJtcHXLPKqwfWTN22IbVnbWx8Bf8/yqIYUt3uyIwS3fJS+lbmCXBcNaWA2lLqiaX1J10O+gNdi404rxv4WGMP8AWTFRfpcgC7G2wvUpAUDmLGaN2HdO3ca2u2tKQNmt7C+/WoBzNCrCzKGHgReolFSVNENJ8ifE8rwMbrmQ/dP71jnoMUt1t8Dk8EXxsQ/wKdfsYt7eDC//ALVX9JlXu5H+fuR3UlxIkXhuK64n+2rLDqP8/oT0ZP8AIlXhEh+3iHPoLfrVlp5v3psnu34stYfhca+J9a6xwQiWUEiJOMxduIFuXvY2GgtrXai4zoAoDzfk5u35g4nNuIVSBT739ip96ElTi3FMdPxvEYPBzGNRCqlzqsOxZwvVzcAa9akE82PxccsfCcDOZZ1UviMXN3jGpNxpc3bXa+mg9IAo5x4RicHNgUj4ljpJsTOI2zOAuXTMQoGlrjx3qQaXhuLbD8fxUUkjmOeESoGYkLk3sCbAfa2qviQIsHzAI4sXxqZM7O3Y4WM+F7D30vbwbxqsY+11EJbnfMHDMVFg3xeM4tNDigudYo2VY1O4TJu/he9XLFTmDHy47+AwzizzP8RKNv8ATAtp4MC1SDZc8cMdmWZQWULZrdLG9/TWiILnL/NAmIjlGVzsRs37GjQFvFuJz/HlIWOhChb6Xt1H4/KlbAp4/E4nDYgZpWdtGtc2N+lqkHfHnxcLI8kxBe5AUmy2tpbbqKKgM+NcxyDs4oR9YyqWPgWAsAPHWoSAp43DicPkZ8Q5Z76Bjpa3n51KBY4/xGWNcOO0cHs8z2Nibnr7VCQGGCw2LlLyyP2YZDkGY2W9ug8B13oDP8BwU08rmKTKwFy5J1v6eNSyD0iBCFUE3IAF/HzqpISyBVLHQAXJ8hrQHnf0GxFsFPim+1isS8p97fnm96Es4+iT67FcUxv+7iezU/djvb3DD2oGUeROLQ4bi3Fxi5FilaUMpkIGZAXtYnwBX3HhUg4k4p8fzDgXUH4eNJGhY/8Act3WcA/yk2APXLeoBJ9OkTxDDYyMlSueByPB1uPlow/8qhkFf6TODdhwnhwZS0OHlQzqP6StmOnqRf71SlWwQ14bwrl6HJKnwhzEZMz5jcnTusT+IoCQjt+aR1XC4X2Ln/NCfA0bc4Qh3VlaykgMLEG35VNEGew6jE48NChVQwY+QBuSbbXqeEQW+VvrcfJJ/wAm9zYfhUPgk+4j63ioG4Vh/aL/AJ08AHOx7TFRRDwA+bH/AOUQKkmIEHEmeQHKrn2tZT7WqfAEfMWP+JmQgEIe6l+tzYn3/KiBb4sol4ksdu6Cq28hqajwBr+MyFcPKRvkP5VAMpyHjEV3jIOd7W00soP71Zg3FVBzJGGUqwBBFiD1B3FARYPBxxIEiRUQbKosB8hQHPD+HxQJkhjSNb3yoABf0FAVeJcvYXEOHnw8UjjZmUE/5oCz/Dou0WTs07RFyK2UXVfAHoPKgO8bgo5VySoki3vlYAi420NASSxhlKsAykWIIuCPMHegFGE5TwUT548LArb3CC/+KAYw8PiWRpVjQSPozgDM1trnc0BxPwuFzdokJ8bUB8xKLDC/Zqq2U2AAGuw/GqZZdMGysnSbKGDmWNikcKBhoxU6WFhe+X19jXFZ5X01uvzyKKb4oiw+Is4cQxZ2UG673fM2+XwH41Vaie23h97/AKIU35FkyIR28kKAhgM17nQ2JvbodvSuizPp6mqRbr2tlbGYuOQEvAhZVJOc7ZTqL213X5t5VR6l09vr5fiI7z0JZ5kNyYEJi0JOya6bLsB3tNrirPO6e3HP59Sev0JJsq4g5Yos2neOhzEMTc22sv41MsslPpX5z/RLk7oll4p9WrBRdkL2ZrCwtfW2t7i2nWoef2U0uVZDybWQ8NSLtQVhRCwYgjcWIBuLaXvp6GrQyuTSrn+CYytjmuxcKAKAKAKAKAKAKAKAKAKA+OoIsQCD0NQ1ezBH8OmndXu7aDT08KjojttwRSPhwkdrZEtt9kdNqju4+SHSvIk7MWtYW8LValwTRy0CndVPXUDrvUOMXyiKRHHg1C2Iza5rtqSfH1qFjilXIUUdyYdG+0qm+9wDttUuEXyg0mR4rBrJbNsOmn7X9qrPGp1ZDjZMkSgkgAE7kDf18auopcImjupJP//Z"/>
          <p:cNvSpPr>
            <a:spLocks noChangeAspect="1" noChangeArrowheads="1"/>
          </p:cNvSpPr>
          <p:nvPr/>
        </p:nvSpPr>
        <p:spPr bwMode="auto">
          <a:xfrm>
            <a:off x="307975" y="-350838"/>
            <a:ext cx="1905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Shape 258"/>
          <p:cNvSpPr txBox="1">
            <a:spLocks/>
          </p:cNvSpPr>
          <p:nvPr/>
        </p:nvSpPr>
        <p:spPr>
          <a:xfrm>
            <a:off x="251520" y="1844824"/>
            <a:ext cx="8424936" cy="10081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Give Yourself Time</a:t>
            </a: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20000" r="33134" b="39374"/>
          <a:stretch/>
        </p:blipFill>
        <p:spPr bwMode="auto">
          <a:xfrm>
            <a:off x="827584" y="2636912"/>
            <a:ext cx="69838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58"/>
          <p:cNvSpPr txBox="1">
            <a:spLocks/>
          </p:cNvSpPr>
          <p:nvPr/>
        </p:nvSpPr>
        <p:spPr>
          <a:xfrm>
            <a:off x="251520" y="5877272"/>
            <a:ext cx="8424936" cy="10081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/>
              </a:rPr>
              <a:t>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 2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Split or Not to Split??</a:t>
            </a: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SzPct val="25000"/>
              <a:buFont typeface="Noto Symbol"/>
              <a:buNone/>
            </a:pPr>
            <a:endParaRPr lang="en-US" sz="28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8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7408</TotalTime>
  <Words>741</Words>
  <Application>Microsoft Office PowerPoint</Application>
  <PresentationFormat>On-screen Show (4:3)</PresentationFormat>
  <Paragraphs>166</Paragraphs>
  <Slides>32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Decatur</vt:lpstr>
      <vt:lpstr>CorelDRAW</vt:lpstr>
      <vt:lpstr>Bike Share 101 RFPs, Contracts and Station Locations</vt:lpstr>
      <vt:lpstr>Not Always the Fun Stuff</vt:lpstr>
      <vt:lpstr>Not Always the Fun Stuff</vt:lpstr>
      <vt:lpstr>What Kind of City-Operator-Supplier Set-up?</vt:lpstr>
      <vt:lpstr>What Kind of City-Operator-Supplier Set-up?</vt:lpstr>
      <vt:lpstr>Quick Discussion</vt:lpstr>
      <vt:lpstr>RFP Considerations</vt:lpstr>
      <vt:lpstr>RFP &amp; Contract Considerations</vt:lpstr>
      <vt:lpstr>RFP &amp; Contract Considerations</vt:lpstr>
      <vt:lpstr>RFP &amp; Contract Considerations</vt:lpstr>
      <vt:lpstr>RFP &amp; Contract Considerations</vt:lpstr>
      <vt:lpstr>RFP &amp; Contract Considerations</vt:lpstr>
      <vt:lpstr>RFP &amp; Contract Considerations</vt:lpstr>
      <vt:lpstr>RFP &amp; Contract Considerations</vt:lpstr>
      <vt:lpstr>RFP &amp; Contract Considerations</vt:lpstr>
      <vt:lpstr>Positioning Bike Share – integrated mobility</vt:lpstr>
      <vt:lpstr>Bike Share as Transit and as Taxi</vt:lpstr>
      <vt:lpstr>Positioning Bike Share – integrated mobility</vt:lpstr>
      <vt:lpstr>Getting Through Start-up</vt:lpstr>
      <vt:lpstr>Getting Through Start-up</vt:lpstr>
      <vt:lpstr>Community engagement is vital</vt:lpstr>
      <vt:lpstr>Community engagement is vital</vt:lpstr>
      <vt:lpstr>PowerPoint Presentation</vt:lpstr>
      <vt:lpstr>Keep a Complaint Log</vt:lpstr>
      <vt:lpstr>Communicate with Residents</vt:lpstr>
      <vt:lpstr>Launch Event</vt:lpstr>
      <vt:lpstr>Launch Event</vt:lpstr>
      <vt:lpstr>PowerPoint Presentation</vt:lpstr>
      <vt:lpstr>PowerPoint Presentation</vt:lpstr>
      <vt:lpstr>PowerPoint Presentation</vt:lpstr>
      <vt:lpstr>Data-based Engagement - Planning</vt:lpstr>
      <vt:lpstr>Thank-you</vt:lpstr>
    </vt:vector>
  </TitlesOfParts>
  <Company>City of Hamilton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TDM &amp; Transit</dc:title>
  <dc:creator>Topalovic, Peter (Transportation)</dc:creator>
  <cp:lastModifiedBy>Windows User</cp:lastModifiedBy>
  <cp:revision>172</cp:revision>
  <dcterms:created xsi:type="dcterms:W3CDTF">2013-10-27T02:45:03Z</dcterms:created>
  <dcterms:modified xsi:type="dcterms:W3CDTF">2016-11-09T15:47:58Z</dcterms:modified>
</cp:coreProperties>
</file>